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6" r:id="rId2"/>
    <p:sldId id="455" r:id="rId3"/>
    <p:sldId id="314" r:id="rId4"/>
    <p:sldId id="341" r:id="rId5"/>
    <p:sldId id="414" r:id="rId6"/>
    <p:sldId id="329" r:id="rId7"/>
    <p:sldId id="339" r:id="rId8"/>
    <p:sldId id="274" r:id="rId9"/>
    <p:sldId id="337" r:id="rId10"/>
    <p:sldId id="331" r:id="rId11"/>
    <p:sldId id="467" r:id="rId12"/>
    <p:sldId id="322" r:id="rId13"/>
    <p:sldId id="340" r:id="rId14"/>
    <p:sldId id="468" r:id="rId15"/>
    <p:sldId id="332" r:id="rId16"/>
    <p:sldId id="333" r:id="rId17"/>
    <p:sldId id="342" r:id="rId18"/>
    <p:sldId id="334" r:id="rId19"/>
    <p:sldId id="335" r:id="rId20"/>
    <p:sldId id="336" r:id="rId21"/>
    <p:sldId id="320" r:id="rId22"/>
    <p:sldId id="466" r:id="rId23"/>
    <p:sldId id="370" r:id="rId24"/>
    <p:sldId id="375" r:id="rId25"/>
    <p:sldId id="286" r:id="rId26"/>
    <p:sldId id="448" r:id="rId27"/>
    <p:sldId id="258" r:id="rId28"/>
    <p:sldId id="415" r:id="rId29"/>
    <p:sldId id="295" r:id="rId30"/>
    <p:sldId id="381" r:id="rId31"/>
    <p:sldId id="312" r:id="rId32"/>
    <p:sldId id="313" r:id="rId33"/>
    <p:sldId id="450" r:id="rId34"/>
    <p:sldId id="296" r:id="rId35"/>
    <p:sldId id="291" r:id="rId36"/>
    <p:sldId id="298" r:id="rId37"/>
    <p:sldId id="469" r:id="rId38"/>
    <p:sldId id="465" r:id="rId39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07B9"/>
    <a:srgbClr val="0432FF"/>
    <a:srgbClr val="008000"/>
    <a:srgbClr val="FD47F2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63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3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2019/6/26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 1) correlation between EVI and NEE; 2) seasonal variation of NEE and CO2 concentrations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 1) correlation between EVI and NEE; 2) seasonal variation of NEE and CO2 concentrations</a:t>
            </a:r>
            <a:endParaRPr lang="en-US" altLang="zh-CN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7322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6152A-C606-4021-B174-3671E90D0A40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 1) correlation between EVI and NEE; 2) seasonal variation of NEE and CO2 concentrations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7429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2019/6/26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2019/6/26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2019/6/26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2019/6/26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ps.ou.edu/~xh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http://www.caps.ou.edu/micronet/Regionalclimate/fromSun/PRISM/PRISM_precip.monthly_mean1980_2015_19.pn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http://www.caps.ou.edu/micronet/CO2_and_otherGHG/WRFV3.9.1.1/YSU/wrfchem3.9.1.1_R2_CONUS_trac16_10mb_ScavOff_Hil3ReShrubRES_addOce_restoreDF.2016010100/wrfout_d01_bio_flux_CT_366.pn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5" Type="http://schemas.openxmlformats.org/officeDocument/2006/relationships/image" Target="http://www.caps.ou.edu/micronet/CO2_and_otherGHG/WRFV3.9.1.1/YSU/wrfchem3.9.1.1_R2_CONUS_trac16_10mb_Hil3ReShrubRES_addOce_restoreDF_ODIAC_CT2017.2016010100/wrfout_d01_bio_flux_CT_369.png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http://www.caps.ou.edu/micronet/CO2_and_otherGHG/WRFV3.9.1.1/YSU/wrfchem3.9.1.1_R2_CONUS_trac16_10mb_Hil3ReShrubRES_addOce_restoreDF_ODIAC_CT2017.2016010100/wrfout_d01_TS_XCO2caltech_tccon_5.png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http://www.caps.ou.edu/micronet/CO2_and_otherGHG/WRFV3.9.1.1/YSU/wrfchem3.9.1.1_R2_CONUS_trac16_10mb_Hil3ReShrubRES_addOce_restoreDF_ODIAC_CT2017.2016010100/wrfout_d01_TS_XCO2caltech_tccon_5.png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http://www.caps.ou.edu/micronet/CO2_and_otherGHG/WRFV3.9.1.1/YSU/wrfchem3.9.1.1_R2_CONUS_trac16_10mb_Hil3ReShrubRES_addOce_restoreDF_ODIAC_CT2017.2016010100/wrfout_d01_TS_XCO2park_falls_tccon_5.pn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http://www.caps.ou.edu/micronet/CO2_and_otherGHG/WRFV3.9.1.1/YSU/wrfchem3.9.1.1_R2_CONUS_trac16_10mb_Hil3ReShrubRES_addOce_restoreDF_ODIAC_CT2017.2016010100/wrfout_d01_XCO2overlayOCO2removebad_19UTC20smean_monthly_14.pn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http://www.caps.ou.edu/micronet/CO2_and_otherGHG/WRFV3.9.1.1/YSU/wrfchem3.9.1.1_R2_CONUS_trac16_10mb_ScavOff_Hil3ReShrubRES_addOce_restoreDF.2016010100/wrfout_d01_XCO2overlayOCO2removebad_18UTC_206.pn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5" Type="http://schemas.openxmlformats.org/officeDocument/2006/relationships/image" Target="http://www.caps.ou.edu/micronet/CO2_and_otherGHG/WRFV3.9.1.1/YSU/wrfchem3.9.1.1_R2_CONUS_trac16_10mb_ScavOff_Hil3ReShrubRES_addOce_restoreDF.2016010100/wrfout_d01_XCO2overlayOCO2removebad_19UTC20smean_scalewide_217.png" TargetMode="Externa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http://www.caps.ou.edu/micronet/CO2_and_otherGHG/WRFV3.9.1.1/YSU/wrfchem3.9.1.1_R2_CONUS_trac16_10mb_Hil3ReShrubRES_addOce_restoreDF_ODIAC_CT2017.2016010100_July25/wrfout_d01_CO2total_crossSNpartial_overlayObs_combHor_wide_plusT_0.png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http://www.caps.ou.edu/micronet/CO2_and_otherGHG/WRFV3.9.1.1/YSU/wrfchem3.9.1.1_R2_CONUS_trac16_10mb_Hil3ReShrubRES_addOce_restoreDF_ODIAC_CT2017.2016010100_Aug5/wrfout_d01_Tpotential_CO2_profile_3.pn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5" Type="http://schemas.openxmlformats.org/officeDocument/2006/relationships/image" Target="http://www.caps.ou.edu/micronet/CO2_and_otherGHG/WRFV3.9.1.1/YSU/wrfchem3.9.1.1_R2_CONUS_trac16_10mb_Hil3ReShrubRES_addOce_restoreDF_ODIAC_CT2017.2016010100_Aug5/wrfout_d01_CO2total_crossSNpartial_overlayObs_combHor_B200_wide_5.png" TargetMode="Externa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http://www.caps.ou.edu/micronet/CO2_and_otherGHG/WRFV3.9.1.1/YSU/wrfchem3.9.1.1_R2_CONUS_trac16_10mb_Hil3ReShrubRES_addOce_restoreDF_ODIAC_CT2017.2016010100_Aug21/wrfout_d01_CO2total_crossSNpartial_overlayObs_combHor_wide_plusT_4.png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5.png"/><Relationship Id="rId9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http://www.caps.ou.edu/micronet/CO2_and_otherGHG/WRFV3.9.1.1/YSU/wrfchem3.9.1.1_R2_CONUS_tracer16CTbc_10mb_convOnScavOff_Hilton3ReShrubRES_addOcean.2016010100/wrfout_d01_VPRMparameters_0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http://www.caps.ou.edu/micronet/CO2_and_otherGHG/WRFV3.9.1.1/YSU/wrfchem3.9.1.1_R2_CONUS_tracer16CTbc_10mb_convOnScavOff_Hilton3ReShrubRES_addOcean.2016010100/wrfout_d01_VPRMparameters_4.png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19380" y="1454785"/>
            <a:ext cx="11812270" cy="16547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>
              <a:lnSpc>
                <a:spcPct val="150000"/>
              </a:lnSpc>
            </a:pPr>
            <a:r>
              <a:rPr lang="en-US" altLang="zh-CN" sz="3600" b="1" dirty="0">
                <a:solidFill>
                  <a:srgbClr val="0432FF"/>
                </a:solidFill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</a:rPr>
              <a:t>Terrestrial CO</a:t>
            </a:r>
            <a:r>
              <a:rPr lang="en-US" altLang="zh-CN" sz="3600" b="1" baseline="-25000" dirty="0">
                <a:solidFill>
                  <a:srgbClr val="0432FF"/>
                </a:solidFill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en-US" altLang="zh-CN" sz="3600" b="1" dirty="0">
                <a:solidFill>
                  <a:srgbClr val="0432FF"/>
                </a:solidFill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</a:rPr>
              <a:t> fluxes, concentrations, and budgets </a:t>
            </a:r>
          </a:p>
          <a:p>
            <a:pPr indent="0" algn="ctr">
              <a:lnSpc>
                <a:spcPct val="150000"/>
              </a:lnSpc>
            </a:pPr>
            <a:r>
              <a:rPr lang="en-US" altLang="zh-CN" sz="3600" b="1" dirty="0">
                <a:solidFill>
                  <a:srgbClr val="0432FF"/>
                </a:solidFill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</a:rPr>
              <a:t>in USA and Northeast China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1600" y="3509169"/>
            <a:ext cx="1209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charset="0"/>
              </a:rPr>
              <a:t>Xiao-Ming Hu</a:t>
            </a:r>
            <a:r>
              <a:rPr lang="en-US" altLang="zh-CN" sz="3200" b="1" baseline="30000" dirty="0">
                <a:latin typeface="Times New Roman" panose="02020603050405020304" charset="0"/>
              </a:rPr>
              <a:t>1</a:t>
            </a:r>
            <a:r>
              <a:rPr lang="en-US" altLang="zh-CN" sz="3200" b="1" dirty="0">
                <a:latin typeface="Times New Roman" panose="02020603050405020304" charset="0"/>
              </a:rPr>
              <a:t>, and </a:t>
            </a:r>
            <a:r>
              <a:rPr lang="en-US" altLang="zh-CN" sz="3200" b="1" dirty="0" err="1">
                <a:latin typeface="Times New Roman" panose="02020603050405020304" charset="0"/>
              </a:rPr>
              <a:t>Xiaolan</a:t>
            </a:r>
            <a:r>
              <a:rPr lang="en-US" altLang="zh-CN" sz="3200" b="1" dirty="0">
                <a:latin typeface="Times New Roman" panose="02020603050405020304" charset="0"/>
              </a:rPr>
              <a:t> Li</a:t>
            </a:r>
            <a:r>
              <a:rPr lang="en-US" altLang="zh-CN" sz="2400" b="1" baseline="30000" dirty="0">
                <a:latin typeface="Times New Roman" panose="02020603050405020304" charset="0"/>
              </a:rPr>
              <a:t>2</a:t>
            </a:r>
          </a:p>
          <a:p>
            <a:pPr algn="ctr"/>
            <a:r>
              <a:rPr lang="en-US" sz="2400" dirty="0">
                <a:hlinkClick r:id="rId3"/>
              </a:rPr>
              <a:t>http://www.caps.ou.edu/~xhu/</a:t>
            </a:r>
            <a:endParaRPr lang="en-US" altLang="zh-CN" sz="2400" b="1" dirty="0">
              <a:latin typeface="Times New Roman" panose="02020603050405020304" charset="0"/>
            </a:endParaRPr>
          </a:p>
          <a:p>
            <a:pPr algn="ctr"/>
            <a:endParaRPr lang="en-US" altLang="zh-CN" sz="2400" dirty="0">
              <a:latin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86564" y="4478665"/>
            <a:ext cx="1014846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dirty="0">
                <a:solidFill>
                  <a:srgbClr val="1407B9"/>
                </a:solidFill>
                <a:latin typeface="Times New Roman" panose="02020603050405020304" charset="0"/>
              </a:rPr>
              <a:t>2019-06-27 </a:t>
            </a:r>
            <a:r>
              <a:rPr lang="en-US" sz="2000">
                <a:solidFill>
                  <a:srgbClr val="1407B9"/>
                </a:solidFill>
                <a:latin typeface="Times New Roman" panose="02020603050405020304" charset="0"/>
              </a:rPr>
              <a:t>@ Peking Univ.</a:t>
            </a:r>
            <a:endParaRPr lang="en-US" altLang="zh-CN" sz="2000" dirty="0">
              <a:solidFill>
                <a:srgbClr val="1407B9"/>
              </a:solidFill>
              <a:latin typeface="Times New Roman" panose="02020603050405020304" charset="0"/>
              <a:sym typeface="+mn-ea"/>
            </a:endParaRPr>
          </a:p>
          <a:p>
            <a:pPr algn="ctr"/>
            <a:endParaRPr lang="en-US" altLang="zh-CN" sz="2000" dirty="0">
              <a:solidFill>
                <a:srgbClr val="1407B9"/>
              </a:solidFill>
              <a:latin typeface="Times New Roman" panose="020206030504050203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0075" y="4955540"/>
            <a:ext cx="1133221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000" baseline="30000" dirty="0"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Center for Analysis and Prediction of Storms, and School of Meteorology, University of Oklahoma</a:t>
            </a:r>
          </a:p>
          <a:p>
            <a:pPr indent="0" algn="ctr"/>
            <a:r>
              <a:rPr lang="en-US" altLang="zh-CN" sz="2000" b="0" baseline="30000" dirty="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en-US" altLang="zh-CN" sz="2000" b="0" dirty="0">
                <a:latin typeface="Times New Roman" panose="02020603050405020304" charset="0"/>
                <a:cs typeface="Times New Roman" panose="02020603050405020304" charset="0"/>
              </a:rPr>
              <a:t>Institute of Atmospheric Environment, China Meteorological Administration, Shenyang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67639-4E5C-5642-9EEE-162A559EA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18C58E-82F6-D14D-8A0E-5E5CE93FFA58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FB18141-0A91-B246-98D6-D37F2E9AC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2601" y="125259"/>
            <a:ext cx="2019581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2" descr="http://www.caps.ou.edu/micronet/Regionalclimate/fromSun/PRISM/PRISM_precip.monthly_mean1980_2015_19.png">
            <a:extLst>
              <a:ext uri="{FF2B5EF4-FFF2-40B4-BE49-F238E27FC236}">
                <a16:creationId xmlns:a16="http://schemas.microsoft.com/office/drawing/2014/main" id="{D8B0FABC-AE27-274F-83E5-CC78DBBE9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01" y="125259"/>
            <a:ext cx="9845458" cy="629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4A167F-F9D3-2243-9A4B-5C43C83980EB}"/>
              </a:ext>
            </a:extLst>
          </p:cNvPr>
          <p:cNvSpPr/>
          <p:nvPr/>
        </p:nvSpPr>
        <p:spPr>
          <a:xfrm>
            <a:off x="2968796" y="6379088"/>
            <a:ext cx="6847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Geneva"/>
                <a:ea typeface="Gulim"/>
              </a:rPr>
              <a:t>Downscaling captures the monthly variation of precipitation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066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C7F32-5DA2-F34C-A99E-6FC80FBB2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F09FEC-4337-0A43-92B8-8E9ACA629708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6" descr="http://www.caps.ou.edu/micronet/CO2_and_otherGHG/WRFV3.9.1.1/YSU/wrfchem3.9.1.1_R2_CONUS_trac16_10mb_ScavOff_Hil3ReShrubRES_addOce_restoreDF.2016010100/wrfout_d01_bio_flux_CT_366.png">
            <a:extLst>
              <a:ext uri="{FF2B5EF4-FFF2-40B4-BE49-F238E27FC236}">
                <a16:creationId xmlns:a16="http://schemas.microsoft.com/office/drawing/2014/main" id="{5872D3BE-4AFD-254B-8D29-EF2849BFC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25" y="540809"/>
            <a:ext cx="7548581" cy="620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C3E5334-64AB-A340-8528-EA0239E384EB}"/>
              </a:ext>
            </a:extLst>
          </p:cNvPr>
          <p:cNvSpPr/>
          <p:nvPr/>
        </p:nvSpPr>
        <p:spPr>
          <a:xfrm>
            <a:off x="928968" y="102720"/>
            <a:ext cx="10043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000"/>
              </a:spcBef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pitchFamily="2" charset="-122"/>
              </a:rPr>
              <a:t>Biogenic CO</a:t>
            </a:r>
            <a:r>
              <a:rPr lang="en-US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pitchFamily="2" charset="-122"/>
              </a:rPr>
              <a:t>2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pitchFamily="2" charset="-122"/>
              </a:rPr>
              <a:t> fluxes downscaled by WRF-VPRM vs.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pitchFamily="2" charset="-122"/>
              </a:rPr>
              <a:t>CarbonTracker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pitchFamily="2" charset="-122"/>
              </a:rPr>
              <a:t> posterior fluxes</a:t>
            </a:r>
          </a:p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pitchFamily="2" charset="-122"/>
              </a:rPr>
              <a:t> 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1D71F71-F48B-DD43-942A-48DA0BCD9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1852" y="63320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4FC1657E-7464-B743-B8DE-2BADF8A04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2086" y="372092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9EB183-47B2-2843-B92F-30531B910070}"/>
              </a:ext>
            </a:extLst>
          </p:cNvPr>
          <p:cNvGrpSpPr/>
          <p:nvPr/>
        </p:nvGrpSpPr>
        <p:grpSpPr>
          <a:xfrm>
            <a:off x="8032931" y="540808"/>
            <a:ext cx="3708744" cy="6202711"/>
            <a:chOff x="8032931" y="540809"/>
            <a:chExt cx="3540208" cy="594103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3B90351-7475-884D-88CF-DA9BFC48AFF3}"/>
                </a:ext>
              </a:extLst>
            </p:cNvPr>
            <p:cNvGrpSpPr/>
            <p:nvPr/>
          </p:nvGrpSpPr>
          <p:grpSpPr>
            <a:xfrm>
              <a:off x="8032931" y="540809"/>
              <a:ext cx="3135187" cy="5941034"/>
              <a:chOff x="8593404" y="273599"/>
              <a:chExt cx="3135187" cy="5941034"/>
            </a:xfrm>
          </p:grpSpPr>
          <p:pic>
            <p:nvPicPr>
              <p:cNvPr id="13313" name="Picture 19" descr="http://www.caps.ou.edu/micronet/CO2_and_otherGHG/WRFV3.9.1.1/YSU/wrfchem3.9.1.1_R2_CONUS_trac16_10mb_Hil3ReShrubRES_addOce_restoreDF_ODIAC_CT2017.2016010100/wrfout_d01_bio_flux_CT_369.png">
                <a:extLst>
                  <a:ext uri="{FF2B5EF4-FFF2-40B4-BE49-F238E27FC236}">
                    <a16:creationId xmlns:a16="http://schemas.microsoft.com/office/drawing/2014/main" id="{4D056711-459E-CA45-B791-E894240F4C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r:link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251"/>
              <a:stretch>
                <a:fillRect/>
              </a:stretch>
            </p:blipFill>
            <p:spPr bwMode="auto">
              <a:xfrm>
                <a:off x="8593404" y="273599"/>
                <a:ext cx="3135187" cy="3022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9" descr="http://www.caps.ou.edu/micronet/CO2_and_otherGHG/WRFV3.9.1.1/YSU/wrfchem3.9.1.1_R2_CONUS_trac16_10mb_Hil3ReShrubRES_addOce_restoreDF_ODIAC_CT2017.2016010100/wrfout_d01_bio_flux_CT_369.png">
                <a:extLst>
                  <a:ext uri="{FF2B5EF4-FFF2-40B4-BE49-F238E27FC236}">
                    <a16:creationId xmlns:a16="http://schemas.microsoft.com/office/drawing/2014/main" id="{1DE3C824-22D8-224D-A8A7-0AB513BED9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r:link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717"/>
              <a:stretch>
                <a:fillRect/>
              </a:stretch>
            </p:blipFill>
            <p:spPr bwMode="auto">
              <a:xfrm>
                <a:off x="8918292" y="3192033"/>
                <a:ext cx="2810299" cy="3022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EB3DD8D-3304-C34D-BA6E-ED32B2C7580D}"/>
                </a:ext>
              </a:extLst>
            </p:cNvPr>
            <p:cNvSpPr/>
            <p:nvPr/>
          </p:nvSpPr>
          <p:spPr>
            <a:xfrm>
              <a:off x="11111474" y="4487719"/>
              <a:ext cx="461665" cy="912301"/>
            </a:xfrm>
            <a:prstGeom prst="rect">
              <a:avLst/>
            </a:prstGeom>
          </p:spPr>
          <p:txBody>
            <a:bodyPr vert="vert" wrap="none">
              <a:spAutoFit/>
            </a:bodyPr>
            <a:lstStyle/>
            <a:p>
              <a:r>
                <a:rPr lang="en-US" b="1" spc="-1" dirty="0">
                  <a:solidFill>
                    <a:srgbClr val="2945FC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CT2017</a:t>
              </a:r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8E79F33-305E-2D40-B8C5-B01AEC761928}"/>
                </a:ext>
              </a:extLst>
            </p:cNvPr>
            <p:cNvSpPr/>
            <p:nvPr/>
          </p:nvSpPr>
          <p:spPr>
            <a:xfrm>
              <a:off x="11097507" y="1510799"/>
              <a:ext cx="461665" cy="1360885"/>
            </a:xfrm>
            <a:prstGeom prst="rect">
              <a:avLst/>
            </a:prstGeom>
          </p:spPr>
          <p:txBody>
            <a:bodyPr vert="vert" wrap="none">
              <a:spAutoFit/>
            </a:bodyPr>
            <a:lstStyle/>
            <a:p>
              <a:r>
                <a:rPr lang="en-US" b="1" spc="-1" dirty="0">
                  <a:solidFill>
                    <a:srgbClr val="2945FC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WRF-VPRM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12560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63" y="0"/>
            <a:ext cx="10972440" cy="1144800"/>
          </a:xfrm>
        </p:spPr>
        <p:txBody>
          <a:bodyPr/>
          <a:lstStyle/>
          <a:p>
            <a:r>
              <a:rPr lang="en-US" sz="4000" b="1" spc="-1" dirty="0">
                <a:solidFill>
                  <a:srgbClr val="2945FC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+mn-cs"/>
              </a:rPr>
              <a:t>XCO</a:t>
            </a:r>
            <a:r>
              <a:rPr lang="en-US" sz="4000" b="1" spc="-1" baseline="-25000" dirty="0">
                <a:solidFill>
                  <a:srgbClr val="2945FC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+mn-cs"/>
              </a:rPr>
              <a:t>2</a:t>
            </a:r>
            <a:r>
              <a:rPr lang="en-US" sz="4000" b="1" spc="-1" dirty="0">
                <a:solidFill>
                  <a:srgbClr val="2945FC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+mn-cs"/>
              </a:rPr>
              <a:t> at </a:t>
            </a:r>
            <a:br>
              <a:rPr lang="en-US" sz="4000" b="1" spc="-1" dirty="0">
                <a:solidFill>
                  <a:srgbClr val="2945FC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+mn-cs"/>
              </a:rPr>
            </a:br>
            <a:r>
              <a:rPr lang="en-US" sz="4000" b="1" spc="-1" dirty="0">
                <a:solidFill>
                  <a:srgbClr val="2945FC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+mn-cs"/>
              </a:rPr>
              <a:t>the 4 TCCON sites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8DD5B8-3A73-6B46-860A-168AE926D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BEF403A-66B6-AA44-8A20-177935659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483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2DB9D7F-802B-364A-A2F5-FAAA3AA02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9244" y="6277906"/>
            <a:ext cx="91219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Geneva"/>
                <a:ea typeface="Gulim"/>
              </a:rPr>
              <a:t>captures the seasonal and some episodic variation of XCO</a:t>
            </a:r>
            <a:r>
              <a:rPr lang="en-US" sz="2400" b="1" spc="-1" baseline="-25000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Geneva"/>
                <a:ea typeface="Gulim"/>
              </a:rPr>
              <a:t>2</a:t>
            </a:r>
            <a:r>
              <a:rPr lang="en-US" sz="24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Geneva"/>
                <a:ea typeface="Gulim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09FF18-A9A9-5946-89F9-D86CD2CCFAE3}"/>
              </a:ext>
            </a:extLst>
          </p:cNvPr>
          <p:cNvSpPr/>
          <p:nvPr/>
        </p:nvSpPr>
        <p:spPr>
          <a:xfrm>
            <a:off x="1372288" y="4964498"/>
            <a:ext cx="3734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Geneva"/>
                <a:ea typeface="Gulim"/>
              </a:rPr>
              <a:t>Bias in western boundary?</a:t>
            </a:r>
          </a:p>
          <a:p>
            <a:r>
              <a:rPr lang="en-US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Geneva"/>
                <a:ea typeface="Gulim"/>
              </a:rPr>
              <a:t>Bias in anthropogenic emission?</a:t>
            </a:r>
            <a:endParaRPr lang="en-US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477F9AC-FD2E-8A43-98CD-40CC52EB5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21" name="Picture 16" descr="http://www.caps.ou.edu/micronet/CO2_and_otherGHG/WRFV3.9.1.1/YSU/wrfchem3.9.1.1_R2_CONUS_trac16_10mb_Hil3ReShrubRES_addOce_restoreDF_ODIAC_CT2017.2016010100/wrfout_d01_TS_XCO2caltech_tccon_5.png">
            <a:extLst>
              <a:ext uri="{FF2B5EF4-FFF2-40B4-BE49-F238E27FC236}">
                <a16:creationId xmlns:a16="http://schemas.microsoft.com/office/drawing/2014/main" id="{BB7860DE-56FE-4B45-B45E-C9BEA24EA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836" y="369228"/>
            <a:ext cx="6288657" cy="577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F8B17A-B9AB-334D-A0F1-E4E251B3D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127" y="1144800"/>
            <a:ext cx="5190963" cy="346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53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4A55739-87F9-AF4B-A7A2-0C2A03605046}"/>
              </a:ext>
            </a:extLst>
          </p:cNvPr>
          <p:cNvGrpSpPr/>
          <p:nvPr/>
        </p:nvGrpSpPr>
        <p:grpSpPr>
          <a:xfrm>
            <a:off x="3336337" y="1051839"/>
            <a:ext cx="8791012" cy="5410859"/>
            <a:chOff x="3336337" y="1051839"/>
            <a:chExt cx="8791012" cy="5410859"/>
          </a:xfrm>
        </p:grpSpPr>
        <p:pic>
          <p:nvPicPr>
            <p:cNvPr id="6147" name="Picture 16" descr="http://www.caps.ou.edu/micronet/CO2_and_otherGHG/WRFV3.9.1.1/YSU/wrfchem3.9.1.1_R2_CONUS_trac16_10mb_Hil3ReShrubRES_addOce_restoreDF_ODIAC_CT2017.2016010100/wrfout_d01_TS_XCO2caltech_tccon_5.png">
              <a:extLst>
                <a:ext uri="{FF2B5EF4-FFF2-40B4-BE49-F238E27FC236}">
                  <a16:creationId xmlns:a16="http://schemas.microsoft.com/office/drawing/2014/main" id="{96264A57-D9AE-224C-923E-1226295E0B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00"/>
            <a:stretch>
              <a:fillRect/>
            </a:stretch>
          </p:blipFill>
          <p:spPr bwMode="auto">
            <a:xfrm>
              <a:off x="3433472" y="4178120"/>
              <a:ext cx="8693877" cy="2284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FE9C9B7-28F7-704B-A693-A260854DE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36337" y="1051839"/>
              <a:ext cx="7136132" cy="313650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9830D0-E1A7-954E-9778-A74519279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" y="1573615"/>
            <a:ext cx="3787236" cy="1144800"/>
          </a:xfrm>
        </p:spPr>
        <p:txBody>
          <a:bodyPr/>
          <a:lstStyle/>
          <a:p>
            <a:r>
              <a:rPr lang="en-US" sz="4000" b="1" spc="-1" dirty="0">
                <a:solidFill>
                  <a:srgbClr val="2945F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Evaluation of</a:t>
            </a:r>
            <a:br>
              <a:rPr lang="en-US" sz="4000" b="1" spc="-1" dirty="0">
                <a:solidFill>
                  <a:srgbClr val="2945F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</a:br>
            <a:r>
              <a:rPr lang="en-US" sz="4000" b="1" spc="-1" dirty="0">
                <a:solidFill>
                  <a:srgbClr val="2945F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CT2017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1987453-8A3B-A346-82C9-D959FA5725D2}"/>
              </a:ext>
            </a:extLst>
          </p:cNvPr>
          <p:cNvSpPr txBox="1">
            <a:spLocks/>
          </p:cNvSpPr>
          <p:nvPr/>
        </p:nvSpPr>
        <p:spPr>
          <a:xfrm>
            <a:off x="139700" y="426606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pc="-1" dirty="0">
                <a:solidFill>
                  <a:srgbClr val="2945F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Evaluation of</a:t>
            </a:r>
            <a:br>
              <a:rPr lang="en-US" sz="4000" b="1" spc="-1" dirty="0">
                <a:solidFill>
                  <a:srgbClr val="2945F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</a:br>
            <a:r>
              <a:rPr lang="en-US" sz="4000" b="1" spc="-1" dirty="0">
                <a:solidFill>
                  <a:srgbClr val="2945F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 WRF-VPRM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73AD81-578A-2F44-8751-5A614F8A00AE}"/>
              </a:ext>
            </a:extLst>
          </p:cNvPr>
          <p:cNvSpPr/>
          <p:nvPr/>
        </p:nvSpPr>
        <p:spPr>
          <a:xfrm>
            <a:off x="3614628" y="6462698"/>
            <a:ext cx="8149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Geneva"/>
                <a:ea typeface="Gulim"/>
              </a:rPr>
              <a:t>Thus, bias in western boundary partially contributed to WRF-VPRM bias?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85E84982-BD1B-2846-9F94-746D1ADB4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9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http://www.caps.ou.edu/micronet/CO2_and_otherGHG/WRFV3.9.1.1/YSU/wrfchem3.9.1.1_R2_CONUS_trac16_10mb_Hil3ReShrubRES_addOce_restoreDF_ODIAC_CT2017.2016010100/wrfout_d01_TS_XCO2park_falls_tccon_5.png">
            <a:extLst>
              <a:ext uri="{FF2B5EF4-FFF2-40B4-BE49-F238E27FC236}">
                <a16:creationId xmlns:a16="http://schemas.microsoft.com/office/drawing/2014/main" id="{F6A235BA-F9C3-9B47-8686-CEF32ECFB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019" y="715992"/>
            <a:ext cx="6440805" cy="60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99A5EA-8E61-AF46-B5D6-E43490801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95698" y="-12225"/>
            <a:ext cx="10972440" cy="11448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</a:rPr>
              <a:t>Individual contribution to XCO</a:t>
            </a:r>
            <a:r>
              <a:rPr lang="en-US" b="1" baseline="-25000" dirty="0">
                <a:solidFill>
                  <a:srgbClr val="0432FF"/>
                </a:solidFill>
              </a:rPr>
              <a:t>2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B8CF0D8-75FB-C246-B5DB-FF848EC5D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6166" y="11386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C2A553-C3D0-E844-9665-B358BF315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45" y="1015404"/>
            <a:ext cx="5190963" cy="346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71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4" descr="http://www.caps.ou.edu/micronet/CO2_and_otherGHG/WRFV3.9.1.1/YSU/wrfchem3.9.1.1_R2_CONUS_trac16_10mb_Hil3ReShrubRES_addOce_restoreDF_ODIAC_CT2017.2016010100/wrfout_d01_XCO2overlayOCO2removebad_19UTC20smean_monthly_14.png">
            <a:extLst>
              <a:ext uri="{FF2B5EF4-FFF2-40B4-BE49-F238E27FC236}">
                <a16:creationId xmlns:a16="http://schemas.microsoft.com/office/drawing/2014/main" id="{D5F21271-DEB2-7741-987A-D2717580A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" t="8453" b="22563"/>
          <a:stretch>
            <a:fillRect/>
          </a:stretch>
        </p:blipFill>
        <p:spPr bwMode="auto">
          <a:xfrm>
            <a:off x="2012512" y="951510"/>
            <a:ext cx="7897451" cy="575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5730F2E6-82FB-E144-8A0C-E27895147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926" y="1227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49393F-18A8-8444-BE0A-60DA8ECCC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389" y="95197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9FF16D-B996-2348-9EEE-B37FD1C62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6385" y="37828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8ACE9C53-5ABB-B74F-A631-F0DDB9860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884F9-B010-8A4B-9DC4-5DD0DE21A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195966"/>
            <a:ext cx="11445886" cy="1144800"/>
          </a:xfrm>
        </p:spPr>
        <p:txBody>
          <a:bodyPr/>
          <a:lstStyle/>
          <a:p>
            <a:r>
              <a:rPr lang="en-US" sz="4000" b="1" spc="-1" dirty="0">
                <a:solidFill>
                  <a:srgbClr val="2945F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Compare with OCO-2; individual contributions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91BAA2-BEAE-F74F-8BD2-BF02FB562D65}"/>
              </a:ext>
            </a:extLst>
          </p:cNvPr>
          <p:cNvSpPr/>
          <p:nvPr/>
        </p:nvSpPr>
        <p:spPr>
          <a:xfrm>
            <a:off x="1256215" y="2138280"/>
            <a:ext cx="756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Geneva"/>
                <a:ea typeface="Gulim"/>
              </a:rPr>
              <a:t>Total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B378FB-B784-A841-B410-B599786AE09A}"/>
              </a:ext>
            </a:extLst>
          </p:cNvPr>
          <p:cNvSpPr/>
          <p:nvPr/>
        </p:nvSpPr>
        <p:spPr>
          <a:xfrm>
            <a:off x="9909963" y="5135764"/>
            <a:ext cx="1114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Geneva"/>
                <a:ea typeface="Gulim"/>
              </a:rPr>
              <a:t>Biogenic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0003D3-1138-3146-A092-70524BE6FB2C}"/>
              </a:ext>
            </a:extLst>
          </p:cNvPr>
          <p:cNvSpPr/>
          <p:nvPr/>
        </p:nvSpPr>
        <p:spPr>
          <a:xfrm>
            <a:off x="495253" y="4951098"/>
            <a:ext cx="1821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Geneva"/>
                <a:ea typeface="Gulim"/>
              </a:rPr>
              <a:t>Anthropogenic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B21BDF-B5EF-F942-A1D3-648E7A441298}"/>
              </a:ext>
            </a:extLst>
          </p:cNvPr>
          <p:cNvSpPr/>
          <p:nvPr/>
        </p:nvSpPr>
        <p:spPr>
          <a:xfrm>
            <a:off x="9853192" y="2120216"/>
            <a:ext cx="1489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Geneva"/>
                <a:ea typeface="Gulim"/>
              </a:rPr>
              <a:t>Background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E31544-854C-BC44-A96B-04AAE2FC2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CCE5B-3BE3-9043-B541-B75100B15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114512"/>
            <a:ext cx="10972440" cy="1144800"/>
          </a:xfrm>
        </p:spPr>
        <p:txBody>
          <a:bodyPr/>
          <a:lstStyle/>
          <a:p>
            <a:r>
              <a:rPr lang="en-US" sz="4000" b="1" spc="-1" dirty="0">
                <a:solidFill>
                  <a:srgbClr val="2945F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Compare with OCO-2, individual cases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29D6580-2FD1-F245-B696-5377E7C1A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480" y="265611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F9A1C9-E423-164A-85BD-B8BFABDB4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2C2BA7D-91DE-B341-B657-863AC885FCD7}"/>
              </a:ext>
            </a:extLst>
          </p:cNvPr>
          <p:cNvGrpSpPr/>
          <p:nvPr/>
        </p:nvGrpSpPr>
        <p:grpSpPr>
          <a:xfrm>
            <a:off x="333348" y="1007308"/>
            <a:ext cx="11437620" cy="5171704"/>
            <a:chOff x="333348" y="1007308"/>
            <a:chExt cx="11437620" cy="5171704"/>
          </a:xfrm>
        </p:grpSpPr>
        <p:pic>
          <p:nvPicPr>
            <p:cNvPr id="5121" name="Picture 2" descr="http://www.caps.ou.edu/micronet/CO2_and_otherGHG/WRFV3.9.1.1/YSU/wrfchem3.9.1.1_R2_CONUS_trac16_10mb_ScavOff_Hil3ReShrubRES_addOce_restoreDF.2016010100/wrfout_d01_XCO2overlayOCO2removebad_18UTC_206.png">
              <a:extLst>
                <a:ext uri="{FF2B5EF4-FFF2-40B4-BE49-F238E27FC236}">
                  <a16:creationId xmlns:a16="http://schemas.microsoft.com/office/drawing/2014/main" id="{7EB754BA-2C5B-654D-B269-C8C34EE0BF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991"/>
            <a:stretch>
              <a:fillRect/>
            </a:stretch>
          </p:blipFill>
          <p:spPr bwMode="auto">
            <a:xfrm>
              <a:off x="333348" y="1007308"/>
              <a:ext cx="5943600" cy="5171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3" name="Picture 5" descr="http://www.caps.ou.edu/micronet/CO2_and_otherGHG/WRFV3.9.1.1/YSU/wrfchem3.9.1.1_R2_CONUS_trac16_10mb_ScavOff_Hil3ReShrubRES_addOce_restoreDF.2016010100/wrfout_d01_XCO2overlayOCO2removebad_19UTC20smean_scalewide_217.png">
              <a:extLst>
                <a:ext uri="{FF2B5EF4-FFF2-40B4-BE49-F238E27FC236}">
                  <a16:creationId xmlns:a16="http://schemas.microsoft.com/office/drawing/2014/main" id="{DCBE1482-DE93-1E4C-BC83-76AC826DCF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45" b="12991"/>
            <a:stretch>
              <a:fillRect/>
            </a:stretch>
          </p:blipFill>
          <p:spPr bwMode="auto">
            <a:xfrm>
              <a:off x="6465996" y="1007308"/>
              <a:ext cx="5304972" cy="5171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816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2D0FB-8EA6-1D4E-BE43-307E0A8E3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spc="-1" dirty="0">
                <a:solidFill>
                  <a:srgbClr val="2945FC"/>
                </a:solidFill>
                <a:uFill>
                  <a:solidFill>
                    <a:srgbClr val="FFFFFF"/>
                  </a:solidFill>
                </a:uFill>
              </a:rPr>
              <a:t>Statistic evaluation of XCO</a:t>
            </a:r>
            <a:r>
              <a:rPr lang="en-US" sz="3600" b="1" spc="-1" baseline="-25000" dirty="0">
                <a:solidFill>
                  <a:srgbClr val="2945FC"/>
                </a:solidFill>
                <a:uFill>
                  <a:solidFill>
                    <a:srgbClr val="FFFFFF"/>
                  </a:solidFill>
                </a:uFill>
              </a:rPr>
              <a:t>2</a:t>
            </a:r>
            <a:r>
              <a:rPr lang="en-US" sz="3600" b="1" spc="-1" dirty="0">
                <a:solidFill>
                  <a:srgbClr val="2945FC"/>
                </a:solidFill>
                <a:uFill>
                  <a:solidFill>
                    <a:srgbClr val="FFFFFF"/>
                  </a:solidFill>
                </a:uFill>
              </a:rPr>
              <a:t> using OCO-2 data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43D97-9987-3E47-AC73-ADF2F769CE99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0AD6F0-62B3-C94E-8CA5-2EA18B039C7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1276200"/>
            <a:ext cx="7150100" cy="5293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23195C-B774-5C45-8517-477549BADE30}"/>
              </a:ext>
            </a:extLst>
          </p:cNvPr>
          <p:cNvSpPr/>
          <p:nvPr/>
        </p:nvSpPr>
        <p:spPr>
          <a:xfrm>
            <a:off x="3228181" y="6475968"/>
            <a:ext cx="5289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Geneva"/>
                <a:ea typeface="Gulim"/>
              </a:rPr>
              <a:t>Best performance in Summer, followed by Fall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489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AFF79-F59A-544B-9340-EBA49EE2E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34052" y="247721"/>
            <a:ext cx="10972440" cy="1144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spc="-1" dirty="0">
                <a:solidFill>
                  <a:srgbClr val="2945FC"/>
                </a:solidFill>
                <a:uFill>
                  <a:solidFill>
                    <a:srgbClr val="FFFFFF"/>
                  </a:solidFill>
                </a:uFill>
              </a:rPr>
              <a:t>Case study</a:t>
            </a:r>
            <a:br>
              <a:rPr lang="en-US" b="1" spc="-1" dirty="0">
                <a:solidFill>
                  <a:srgbClr val="2945FC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en-US" b="1" spc="-1" dirty="0">
                <a:solidFill>
                  <a:srgbClr val="2945FC"/>
                </a:solidFill>
                <a:uFill>
                  <a:solidFill>
                    <a:srgbClr val="FFFFFF"/>
                  </a:solidFill>
                </a:uFill>
              </a:rPr>
              <a:t>July 25</a:t>
            </a:r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9B05DE1-A67A-5542-A41F-4AF3F9092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BB35F5-838F-C846-9E79-A3D2B3D0A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217" name="Picture 3" descr="http://www.caps.ou.edu/micronet/CO2_and_otherGHG/WRFV3.9.1.1/YSU/wrfchem3.9.1.1_R2_CONUS_trac16_10mb_Hil3ReShrubRES_addOce_restoreDF_ODIAC_CT2017.2016010100_July25/wrfout_d01_CO2total_crossSNpartial_overlayObs_combHor_wide_plusT_0.png">
            <a:extLst>
              <a:ext uri="{FF2B5EF4-FFF2-40B4-BE49-F238E27FC236}">
                <a16:creationId xmlns:a16="http://schemas.microsoft.com/office/drawing/2014/main" id="{AAF7A02D-E3D1-8A44-BF62-A32A582CD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" r="1794" b="996"/>
          <a:stretch>
            <a:fillRect/>
          </a:stretch>
        </p:blipFill>
        <p:spPr bwMode="auto">
          <a:xfrm>
            <a:off x="5400136" y="78108"/>
            <a:ext cx="6527576" cy="671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BAEBF7-D198-F94B-B7AA-CC4407F855F7}"/>
              </a:ext>
            </a:extLst>
          </p:cNvPr>
          <p:cNvSpPr/>
          <p:nvPr/>
        </p:nvSpPr>
        <p:spPr>
          <a:xfrm>
            <a:off x="0" y="5976857"/>
            <a:ext cx="5505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Geneva"/>
                <a:ea typeface="Gulim"/>
              </a:rPr>
              <a:t>Capture the contrast across boundary layer top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810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E087E-0CAB-AC45-97E9-44E9AA203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spc="-1" dirty="0">
                <a:solidFill>
                  <a:srgbClr val="2945FC"/>
                </a:solidFill>
                <a:uFill>
                  <a:solidFill>
                    <a:srgbClr val="FFFFFF"/>
                  </a:solidFill>
                </a:uFill>
              </a:rPr>
              <a:t>Case study, Aug 5</a:t>
            </a:r>
            <a:br>
              <a:rPr lang="en-US" b="1" spc="-1" dirty="0">
                <a:solidFill>
                  <a:srgbClr val="2945FC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en-US" b="1" spc="-1" dirty="0">
                <a:solidFill>
                  <a:srgbClr val="2945FC"/>
                </a:solidFill>
                <a:uFill>
                  <a:solidFill>
                    <a:srgbClr val="FFFFFF"/>
                  </a:solidFill>
                </a:uFill>
              </a:rPr>
              <a:t>OCO-2 underpass</a:t>
            </a:r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875E92B-D3D0-584E-90DE-BA8763062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A8443E-E95B-BD4A-BF46-C7322D4C2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225AF1-29D0-CB4F-95A0-DDC73AD63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3824" y="93281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F185314-95B9-8947-A4E1-E7655BBD80C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621185" y="775678"/>
            <a:ext cx="969091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195" name="Picture 5" descr="http://www.caps.ou.edu/micronet/CO2_and_otherGHG/WRFV3.9.1.1/YSU/wrfchem3.9.1.1_R2_CONUS_trac16_10mb_Hil3ReShrubRES_addOce_restoreDF_ODIAC_CT2017.2016010100_Aug5/wrfout_d01_Tpotential_CO2_profile_3.png">
            <a:extLst>
              <a:ext uri="{FF2B5EF4-FFF2-40B4-BE49-F238E27FC236}">
                <a16:creationId xmlns:a16="http://schemas.microsoft.com/office/drawing/2014/main" id="{5675B0A3-43F5-3041-84EF-80002DDD0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80" b="61066"/>
          <a:stretch>
            <a:fillRect/>
          </a:stretch>
        </p:blipFill>
        <p:spPr bwMode="auto">
          <a:xfrm>
            <a:off x="609480" y="1691999"/>
            <a:ext cx="5403566" cy="313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3EE72F-4EEB-8A47-A352-CCA53F249DB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952368" y="-224288"/>
            <a:ext cx="1135923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197" name="Picture 6" descr="http://www.caps.ou.edu/micronet/CO2_and_otherGHG/WRFV3.9.1.1/YSU/wrfchem3.9.1.1_R2_CONUS_trac16_10mb_Hil3ReShrubRES_addOce_restoreDF_ODIAC_CT2017.2016010100_Aug5/wrfout_d01_CO2total_crossSNpartial_overlayObs_combHor_B200_wide_5.png">
            <a:extLst>
              <a:ext uri="{FF2B5EF4-FFF2-40B4-BE49-F238E27FC236}">
                <a16:creationId xmlns:a16="http://schemas.microsoft.com/office/drawing/2014/main" id="{84807ADB-18F0-7740-AF27-42CE551F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1" t="7005" r="32826" b="2193"/>
          <a:stretch>
            <a:fillRect/>
          </a:stretch>
        </p:blipFill>
        <p:spPr bwMode="auto">
          <a:xfrm>
            <a:off x="6342210" y="118323"/>
            <a:ext cx="4323996" cy="665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309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solidFill>
                  <a:srgbClr val="0432FF"/>
                </a:solidFill>
                <a:latin typeface="Times New Roman" panose="02020603050405020304" charset="0"/>
              </a:rPr>
              <a:t>CO</a:t>
            </a:r>
            <a:r>
              <a:rPr lang="en-US" altLang="zh-CN" b="1" baseline="-25000" dirty="0">
                <a:solidFill>
                  <a:srgbClr val="0432FF"/>
                </a:solidFill>
                <a:latin typeface="Times New Roman" panose="02020603050405020304" charset="0"/>
              </a:rPr>
              <a:t>2</a:t>
            </a:r>
            <a:r>
              <a:rPr lang="en-US" altLang="zh-CN" b="1" dirty="0">
                <a:solidFill>
                  <a:srgbClr val="0432FF"/>
                </a:solidFill>
                <a:latin typeface="Times New Roman" panose="02020603050405020304" charset="0"/>
              </a:rPr>
              <a:t>-induced global warming?</a:t>
            </a:r>
            <a:br>
              <a:rPr lang="en-US" altLang="zh-CN" b="1" dirty="0">
                <a:solidFill>
                  <a:srgbClr val="0432FF"/>
                </a:solidFill>
                <a:latin typeface="Times New Roman" panose="02020603050405020304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93" y="1270335"/>
            <a:ext cx="10109414" cy="5467053"/>
          </a:xfrm>
        </p:spPr>
      </p:pic>
    </p:spTree>
    <p:extLst>
      <p:ext uri="{BB962C8B-B14F-4D97-AF65-F5344CB8AC3E}">
        <p14:creationId xmlns:p14="http://schemas.microsoft.com/office/powerpoint/2010/main" val="3184779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9E08E-8EF9-2844-B315-8E4EBC2B0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560" y="98873"/>
            <a:ext cx="10972440" cy="1144800"/>
          </a:xfrm>
        </p:spPr>
        <p:txBody>
          <a:bodyPr/>
          <a:lstStyle/>
          <a:p>
            <a:r>
              <a:rPr lang="en-US" b="1" spc="-1" dirty="0">
                <a:solidFill>
                  <a:srgbClr val="2945FC"/>
                </a:solidFill>
                <a:uFill>
                  <a:solidFill>
                    <a:srgbClr val="FFFFFF"/>
                  </a:solidFill>
                </a:uFill>
              </a:rPr>
              <a:t>Aug 21,2016</a:t>
            </a:r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E89C1A4-690C-204B-8960-58594F74E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B44CE7-0769-2846-B579-4AE61368C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0858" y="171268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C1044DD-B43D-8847-B455-D4F05AE27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555" y="7746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43" name="Picture 8" descr="http://www.caps.ou.edu/micronet/CO2_and_otherGHG/WRFV3.9.1.1/YSU/wrfchem3.9.1.1_R2_CONUS_trac16_10mb_Hil3ReShrubRES_addOce_restoreDF_ODIAC_CT2017.2016010100_Aug21/wrfout_d01_CO2total_crossSNpartial_overlayObs_combHor_wide_plusT_4.png">
            <a:extLst>
              <a:ext uri="{FF2B5EF4-FFF2-40B4-BE49-F238E27FC236}">
                <a16:creationId xmlns:a16="http://schemas.microsoft.com/office/drawing/2014/main" id="{FFCEB0F8-2E51-6645-9259-983A8569A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354" y="162183"/>
            <a:ext cx="6695297" cy="669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1C845A-B959-E24D-94E1-195D4186EFFD}"/>
              </a:ext>
            </a:extLst>
          </p:cNvPr>
          <p:cNvSpPr/>
          <p:nvPr/>
        </p:nvSpPr>
        <p:spPr>
          <a:xfrm>
            <a:off x="0" y="5976857"/>
            <a:ext cx="55759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Geneva"/>
                <a:ea typeface="Gulim"/>
              </a:rPr>
              <a:t>Capture the contrast across boundary layer top,</a:t>
            </a:r>
          </a:p>
          <a:p>
            <a:r>
              <a:rPr lang="en-US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Geneva"/>
                <a:ea typeface="Gulim"/>
              </a:rPr>
              <a:t>and across cold front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987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353" y="198539"/>
            <a:ext cx="10972440" cy="11448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245050" y="1112807"/>
            <a:ext cx="11701300" cy="5270739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000" b="1" dirty="0">
                <a:solidFill>
                  <a:srgbClr val="2A4CC0"/>
                </a:solidFill>
              </a:rPr>
              <a:t>Calibrated VPRM parameters from Hilton et al [2013] are implemented into WRF-VPRM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000" b="1" dirty="0">
                <a:solidFill>
                  <a:srgbClr val="2A4CC0"/>
                </a:solidFill>
              </a:rPr>
              <a:t>WRF-VPRM reasonably captures monthly variation of XCO</a:t>
            </a:r>
            <a:r>
              <a:rPr lang="en-US" sz="3000" b="1" baseline="-25000" dirty="0">
                <a:solidFill>
                  <a:srgbClr val="2A4CC0"/>
                </a:solidFill>
              </a:rPr>
              <a:t>2</a:t>
            </a:r>
            <a:r>
              <a:rPr lang="en-US" sz="3000" b="1" dirty="0">
                <a:solidFill>
                  <a:srgbClr val="2A4CC0"/>
                </a:solidFill>
              </a:rPr>
              <a:t> and episodic variations due to frontal passages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000" b="1" dirty="0">
                <a:solidFill>
                  <a:srgbClr val="2A4CC0"/>
                </a:solidFill>
              </a:rPr>
              <a:t>The</a:t>
            </a:r>
            <a:r>
              <a:rPr lang="en-US" sz="3000" dirty="0"/>
              <a:t> </a:t>
            </a:r>
            <a:r>
              <a:rPr lang="en-US" sz="3000" b="1" dirty="0">
                <a:solidFill>
                  <a:srgbClr val="2A4CC0"/>
                </a:solidFill>
              </a:rPr>
              <a:t>downscaling also successfully captures the horizontal CO</a:t>
            </a:r>
            <a:r>
              <a:rPr lang="en-US" sz="3000" b="1" baseline="-25000" dirty="0">
                <a:solidFill>
                  <a:srgbClr val="2A4CC0"/>
                </a:solidFill>
              </a:rPr>
              <a:t>2</a:t>
            </a:r>
            <a:r>
              <a:rPr lang="en-US" sz="3000" b="1" dirty="0">
                <a:solidFill>
                  <a:srgbClr val="2A4CC0"/>
                </a:solidFill>
              </a:rPr>
              <a:t> gradients across fronts, as well as vertical CO</a:t>
            </a:r>
            <a:r>
              <a:rPr lang="en-US" sz="3000" b="1" baseline="-25000" dirty="0">
                <a:solidFill>
                  <a:srgbClr val="2A4CC0"/>
                </a:solidFill>
              </a:rPr>
              <a:t>2</a:t>
            </a:r>
            <a:r>
              <a:rPr lang="en-US" sz="3000" b="1" dirty="0">
                <a:solidFill>
                  <a:srgbClr val="2A4CC0"/>
                </a:solidFill>
              </a:rPr>
              <a:t> contrast across the boundary layer top. </a:t>
            </a:r>
          </a:p>
          <a:p>
            <a:endParaRPr lang="en-US" sz="3000" b="1" dirty="0">
              <a:solidFill>
                <a:srgbClr val="2A4C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902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143" r="2288" b="42382"/>
          <a:stretch>
            <a:fillRect/>
          </a:stretch>
        </p:blipFill>
        <p:spPr>
          <a:xfrm>
            <a:off x="47625" y="1623060"/>
            <a:ext cx="11957050" cy="3444240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2841625" y="1934210"/>
            <a:ext cx="836295" cy="267335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069975" y="687070"/>
            <a:ext cx="109347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Terrestrial CO</a:t>
            </a:r>
            <a:r>
              <a:rPr lang="en-US" altLang="zh-CN" sz="3200" b="1" baseline="-25000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2</a:t>
            </a:r>
            <a:r>
              <a:rPr lang="en-US" altLang="zh-CN" sz="3200" b="1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 fluxes in different regions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60121" y="5096559"/>
            <a:ext cx="5598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Uncertainties in each region are large too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Asia is CO</a:t>
            </a:r>
            <a:r>
              <a:rPr lang="en-US" b="1" baseline="-25000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2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 sink!!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145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SIF_EVI_VEG_d01_d02_map_only_SIF"/>
          <p:cNvPicPr>
            <a:picLocks noChangeAspect="1"/>
          </p:cNvPicPr>
          <p:nvPr/>
        </p:nvPicPr>
        <p:blipFill>
          <a:blip r:embed="rId3"/>
          <a:srcRect l="16136" t="622" r="47077" b="25044"/>
          <a:stretch>
            <a:fillRect/>
          </a:stretch>
        </p:blipFill>
        <p:spPr>
          <a:xfrm>
            <a:off x="210185" y="648970"/>
            <a:ext cx="5709285" cy="57372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16934" y="4866282"/>
            <a:ext cx="57227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Mixed forest and cropland dominate in Northeast China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Crop area is still increasing!!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0378" y="6385887"/>
            <a:ext cx="6383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SIF: Sun-induced Fluorescence, proportional to photosynthesis</a:t>
            </a:r>
            <a:endParaRPr lang="en-US" dirty="0"/>
          </a:p>
        </p:txBody>
      </p:sp>
      <p:sp>
        <p:nvSpPr>
          <p:cNvPr id="11" name="文本框 5"/>
          <p:cNvSpPr txBox="1"/>
          <p:nvPr/>
        </p:nvSpPr>
        <p:spPr>
          <a:xfrm>
            <a:off x="628650" y="16275"/>
            <a:ext cx="109347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Northeast China: a major CO</a:t>
            </a:r>
            <a:r>
              <a:rPr lang="en-US" altLang="zh-CN" sz="3200" b="1" baseline="-25000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2</a:t>
            </a:r>
            <a:r>
              <a:rPr lang="en-US" altLang="zh-CN" sz="3200" b="1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 sink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293735" y="1197610"/>
            <a:ext cx="3076575" cy="21399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endParaRPr lang="en-US" altLang="zh-CN" sz="800" b="1" dirty="0">
              <a:solidFill>
                <a:srgbClr val="0432FF"/>
              </a:solidFill>
              <a:latin typeface="Times New Roman" panose="02020603050405020304" charset="0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493510" y="1012825"/>
            <a:ext cx="4876165" cy="3677920"/>
            <a:chOff x="10226" y="1567"/>
            <a:chExt cx="7679" cy="5792"/>
          </a:xfrm>
        </p:grpSpPr>
        <p:pic>
          <p:nvPicPr>
            <p:cNvPr id="15" name="图片 14" descr="SIF_EVI_VEG_d01_d02_map_withoutEVI"/>
            <p:cNvPicPr>
              <a:picLocks noChangeAspect="1"/>
            </p:cNvPicPr>
            <p:nvPr/>
          </p:nvPicPr>
          <p:blipFill>
            <a:blip r:embed="rId4"/>
            <a:srcRect l="10379" t="59939" r="63264" b="2615"/>
            <a:stretch>
              <a:fillRect/>
            </a:stretch>
          </p:blipFill>
          <p:spPr>
            <a:xfrm>
              <a:off x="10226" y="2064"/>
              <a:ext cx="7494" cy="529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3061" y="1567"/>
              <a:ext cx="4844" cy="6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0432FF"/>
                  </a:solidFill>
                  <a:latin typeface="Times New Roman" panose="02020603050405020304" charset="0"/>
                  <a:sym typeface="+mn-ea"/>
                </a:rPr>
                <a:t>MODIS vegetation type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391285" y="461645"/>
            <a:ext cx="4940300" cy="3422650"/>
            <a:chOff x="2191" y="797"/>
            <a:chExt cx="7780" cy="5390"/>
          </a:xfrm>
        </p:grpSpPr>
        <p:pic>
          <p:nvPicPr>
            <p:cNvPr id="3" name="图片 2" descr="SIF_EVI_VEG_d01_d02_map_withoutEVI"/>
            <p:cNvPicPr>
              <a:picLocks noChangeAspect="1"/>
            </p:cNvPicPr>
            <p:nvPr/>
          </p:nvPicPr>
          <p:blipFill>
            <a:blip r:embed="rId3"/>
            <a:srcRect l="10379" t="59939" r="63264" b="2615"/>
            <a:stretch>
              <a:fillRect/>
            </a:stretch>
          </p:blipFill>
          <p:spPr>
            <a:xfrm>
              <a:off x="2191" y="983"/>
              <a:ext cx="7365" cy="5204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4927" y="797"/>
              <a:ext cx="5044" cy="3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CN" altLang="en-US" sz="800"/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6444578" y="1181351"/>
            <a:ext cx="5551264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Observational parameters:</a:t>
            </a:r>
          </a:p>
          <a:p>
            <a:pPr lvl="1"/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sym typeface="+mn-ea"/>
              </a:rPr>
              <a:t>1) Hourly mean CO</a:t>
            </a:r>
            <a:r>
              <a:rPr lang="en-US" altLang="zh-CN" b="1" baseline="-25000" dirty="0">
                <a:solidFill>
                  <a:schemeClr val="tx1"/>
                </a:solidFill>
                <a:latin typeface="Times New Roman" panose="02020603050405020304" charset="0"/>
                <a:sym typeface="+mn-ea"/>
              </a:rPr>
              <a:t>2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sym typeface="+mn-ea"/>
              </a:rPr>
              <a:t> fluxes and concentrations,</a:t>
            </a:r>
          </a:p>
          <a:p>
            <a:pPr lvl="1"/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sym typeface="+mn-ea"/>
              </a:rPr>
              <a:t>2) wind speed and direction, air temperature</a:t>
            </a:r>
          </a:p>
          <a:p>
            <a:pPr lvl="1"/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sym typeface="+mn-ea"/>
              </a:rPr>
              <a:t>3) PAR (only at </a:t>
            </a:r>
            <a:r>
              <a:rPr lang="en-US" altLang="zh-CN" b="1" dirty="0" err="1">
                <a:solidFill>
                  <a:schemeClr val="tx1"/>
                </a:solidFill>
                <a:latin typeface="Times New Roman" panose="02020603050405020304" charset="0"/>
                <a:sym typeface="+mn-ea"/>
              </a:rPr>
              <a:t>Fujin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sym typeface="+mn-ea"/>
              </a:rPr>
              <a:t>)</a:t>
            </a:r>
          </a:p>
          <a:p>
            <a:pPr indent="0">
              <a:buFont typeface="Arial" panose="020B0604020202020204" pitchFamily="34" charset="0"/>
              <a:buNone/>
            </a:pPr>
            <a:endParaRPr lang="en-US" altLang="zh-CN" b="1" dirty="0">
              <a:solidFill>
                <a:schemeClr val="tx1"/>
              </a:solidFill>
              <a:latin typeface="Times New Roman" panose="02020603050405020304" charset="0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Observational period:  </a:t>
            </a:r>
          </a:p>
          <a:p>
            <a:pPr lvl="1"/>
            <a:r>
              <a:rPr lang="en-US" altLang="zh-CN" b="1" dirty="0" err="1">
                <a:latin typeface="Times New Roman" panose="02020603050405020304" charset="0"/>
                <a:sym typeface="+mn-ea"/>
              </a:rPr>
              <a:t>Fujin</a:t>
            </a:r>
            <a:r>
              <a:rPr lang="en-US" altLang="zh-CN" b="1" dirty="0">
                <a:latin typeface="Times New Roman" panose="02020603050405020304" charset="0"/>
                <a:sym typeface="+mn-ea"/>
              </a:rPr>
              <a:t>: since 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sym typeface="+mn-ea"/>
              </a:rPr>
              <a:t>2012</a:t>
            </a:r>
          </a:p>
          <a:p>
            <a:pPr lvl="1"/>
            <a:r>
              <a:rPr lang="en-US" altLang="zh-CN" b="1" dirty="0" err="1">
                <a:latin typeface="Times New Roman" panose="02020603050405020304" charset="0"/>
                <a:sym typeface="+mn-ea"/>
              </a:rPr>
              <a:t>Wuying</a:t>
            </a:r>
            <a:r>
              <a:rPr lang="en-US" altLang="zh-CN" b="1" dirty="0">
                <a:latin typeface="Times New Roman" panose="02020603050405020304" charset="0"/>
                <a:sym typeface="+mn-ea"/>
              </a:rPr>
              <a:t>: since 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charset="0"/>
                <a:sym typeface="+mn-ea"/>
              </a:rPr>
              <a:t>2014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20609" y="1588802"/>
            <a:ext cx="9766935" cy="4901565"/>
            <a:chOff x="90170" y="1863725"/>
            <a:chExt cx="9766935" cy="4901565"/>
          </a:xfrm>
        </p:grpSpPr>
        <p:grpSp>
          <p:nvGrpSpPr>
            <p:cNvPr id="4" name="组合 3"/>
            <p:cNvGrpSpPr/>
            <p:nvPr/>
          </p:nvGrpSpPr>
          <p:grpSpPr>
            <a:xfrm>
              <a:off x="5011420" y="4217670"/>
              <a:ext cx="4845685" cy="2543810"/>
              <a:chOff x="4398" y="5863"/>
              <a:chExt cx="6334" cy="3241"/>
            </a:xfrm>
          </p:grpSpPr>
          <p:pic>
            <p:nvPicPr>
              <p:cNvPr id="10" name="Picture 2" descr="IMG_5509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75" t="26803"/>
              <a:stretch>
                <a:fillRect/>
              </a:stretch>
            </p:blipFill>
            <p:spPr>
              <a:xfrm>
                <a:off x="4398" y="5863"/>
                <a:ext cx="6334" cy="324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" name="文本框 2"/>
              <p:cNvSpPr txBox="1"/>
              <p:nvPr/>
            </p:nvSpPr>
            <p:spPr>
              <a:xfrm>
                <a:off x="4500" y="5920"/>
                <a:ext cx="5298" cy="721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noAutofit/>
              </a:bodyPr>
              <a:lstStyle/>
              <a:p>
                <a:pPr algn="just"/>
                <a:r>
                  <a:rPr lang="en-US" altLang="zh-CN" sz="2000" b="1" kern="100" dirty="0" err="1">
                    <a:latin typeface="Times New Roman" panose="02020603050405020304"/>
                    <a:ea typeface="宋体" panose="02010600030101010101" pitchFamily="2" charset="-122"/>
                    <a:cs typeface="Times New Roman" panose="02020603050405020304"/>
                    <a:sym typeface="Times New Roman" panose="02020603050405020304"/>
                  </a:rPr>
                  <a:t>Fujin</a:t>
                </a:r>
                <a:r>
                  <a:rPr lang="en-US" altLang="zh-CN" sz="2000" b="1" kern="100" dirty="0">
                    <a:latin typeface="Times New Roman" panose="02020603050405020304"/>
                    <a:ea typeface="宋体" panose="02010600030101010101" pitchFamily="2" charset="-122"/>
                    <a:cs typeface="Times New Roman" panose="02020603050405020304"/>
                    <a:sym typeface="Times New Roman" panose="02020603050405020304"/>
                  </a:rPr>
                  <a:t>, rice paddy field</a:t>
                </a:r>
              </a:p>
              <a:p>
                <a:pPr algn="just"/>
                <a:r>
                  <a:rPr lang="en-US" altLang="zh-CN" sz="2000" b="1" kern="100" dirty="0">
                    <a:latin typeface="Times New Roman" panose="02020603050405020304"/>
                    <a:ea typeface="宋体" panose="02010600030101010101" pitchFamily="2" charset="-122"/>
                    <a:cs typeface="Times New Roman" panose="02020603050405020304"/>
                    <a:sym typeface="Times New Roman" panose="02020603050405020304"/>
                  </a:rPr>
                  <a:t>(</a:t>
                </a:r>
                <a:r>
                  <a:rPr lang="en-US" altLang="zh-CN" sz="2000" b="1" kern="100" dirty="0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/>
                    <a:sym typeface="Times New Roman" panose="02020603050405020304"/>
                  </a:rPr>
                  <a:t>129.2661°E, 48.2991°N, 59 m</a:t>
                </a:r>
                <a:r>
                  <a:rPr lang="en-US" altLang="zh-CN" sz="2000" b="1" kern="100" dirty="0">
                    <a:latin typeface="Times New Roman" panose="02020603050405020304"/>
                    <a:ea typeface="宋体" panose="02010600030101010101" pitchFamily="2" charset="-122"/>
                    <a:cs typeface="Times New Roman" panose="02020603050405020304"/>
                    <a:sym typeface="Times New Roman" panose="02020603050405020304"/>
                  </a:rPr>
                  <a:t>)</a:t>
                </a:r>
              </a:p>
              <a:p>
                <a:pPr algn="just"/>
                <a:r>
                  <a:rPr lang="en-US" altLang="zh-CN" sz="2000" b="1" kern="100" dirty="0">
                    <a:latin typeface="Times New Roman" panose="02020603050405020304"/>
                    <a:ea typeface="宋体" panose="02010600030101010101" pitchFamily="2" charset="-122"/>
                    <a:cs typeface="Times New Roman" panose="02020603050405020304"/>
                    <a:sym typeface="Times New Roman" panose="02020603050405020304"/>
                  </a:rPr>
                  <a:t>  </a:t>
                </a:r>
              </a:p>
              <a:p>
                <a:pPr algn="just"/>
                <a:r>
                  <a:rPr lang="en-US" altLang="zh-CN" sz="2000" b="1" kern="100" dirty="0">
                    <a:latin typeface="Times New Roman" panose="02020603050405020304"/>
                    <a:ea typeface="宋体" panose="02010600030101010101" pitchFamily="2" charset="-122"/>
                    <a:cs typeface="Times New Roman" panose="02020603050405020304"/>
                    <a:sym typeface="Times New Roman" panose="02020603050405020304"/>
                  </a:rPr>
                  <a:t> </a:t>
                </a:r>
              </a:p>
            </p:txBody>
          </p:sp>
        </p:grpSp>
        <p:grpSp>
          <p:nvGrpSpPr>
            <p:cNvPr id="7" name="组合 5"/>
            <p:cNvGrpSpPr/>
            <p:nvPr/>
          </p:nvGrpSpPr>
          <p:grpSpPr>
            <a:xfrm>
              <a:off x="90170" y="4218305"/>
              <a:ext cx="4845050" cy="2546985"/>
              <a:chOff x="4398" y="9776"/>
              <a:chExt cx="6330" cy="3377"/>
            </a:xfrm>
          </p:grpSpPr>
          <p:pic>
            <p:nvPicPr>
              <p:cNvPr id="5123" name="Picture 3" descr="K:\照片\2016照片\6月25日五营安装\微信图片_20171022142941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576" r="4579" b="1728"/>
              <a:stretch>
                <a:fillRect/>
              </a:stretch>
            </p:blipFill>
            <p:spPr>
              <a:xfrm rot="16200000">
                <a:off x="5874" y="8299"/>
                <a:ext cx="3377" cy="6330"/>
              </a:xfrm>
              <a:prstGeom prst="rect">
                <a:avLst/>
              </a:prstGeom>
              <a:noFill/>
            </p:spPr>
          </p:pic>
          <p:sp>
            <p:nvSpPr>
              <p:cNvPr id="8" name="文本框 4"/>
              <p:cNvSpPr txBox="1"/>
              <p:nvPr/>
            </p:nvSpPr>
            <p:spPr>
              <a:xfrm>
                <a:off x="4584" y="9878"/>
                <a:ext cx="4885" cy="721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noAutofit/>
              </a:bodyPr>
              <a:lstStyle/>
              <a:p>
                <a:pPr algn="just"/>
                <a:r>
                  <a:rPr lang="en-US" altLang="zh-CN" sz="2000" b="1" kern="100">
                    <a:solidFill>
                      <a:srgbClr val="FFFFFF"/>
                    </a:solidFill>
                    <a:latin typeface="Times New Roman" panose="02020603050405020304"/>
                    <a:ea typeface="宋体" panose="02010600030101010101" pitchFamily="2" charset="-122"/>
                    <a:cs typeface="Times New Roman" panose="02020603050405020304"/>
                    <a:sym typeface="Times New Roman" panose="02020603050405020304"/>
                  </a:rPr>
                  <a:t>Wuying, mixed forest site</a:t>
                </a:r>
              </a:p>
              <a:p>
                <a:pPr algn="just"/>
                <a:r>
                  <a:rPr lang="en-US" altLang="zh-CN" sz="2000" b="1" kern="100">
                    <a:solidFill>
                      <a:srgbClr val="FFFFFF"/>
                    </a:solidFill>
                    <a:latin typeface="Times New Roman" panose="02020603050405020304"/>
                    <a:ea typeface="宋体" panose="02010600030101010101" pitchFamily="2" charset="-122"/>
                    <a:cs typeface="Times New Roman" panose="02020603050405020304"/>
                    <a:sym typeface="Times New Roman" panose="02020603050405020304"/>
                  </a:rPr>
                  <a:t>(131.9385°E, 47.1519°N, 345 m) </a:t>
                </a:r>
              </a:p>
            </p:txBody>
          </p:sp>
        </p:grpSp>
        <p:cxnSp>
          <p:nvCxnSpPr>
            <p:cNvPr id="5" name="直接箭头连接符 4"/>
            <p:cNvCxnSpPr/>
            <p:nvPr/>
          </p:nvCxnSpPr>
          <p:spPr>
            <a:xfrm flipH="1">
              <a:off x="2230120" y="1863725"/>
              <a:ext cx="1435735" cy="2295525"/>
            </a:xfrm>
            <a:prstGeom prst="straightConnector1">
              <a:avLst/>
            </a:prstGeom>
            <a:ln w="28575">
              <a:solidFill>
                <a:srgbClr val="1407B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/>
          </p:nvCxnSpPr>
          <p:spPr>
            <a:xfrm>
              <a:off x="4168140" y="2063750"/>
              <a:ext cx="978535" cy="2302510"/>
            </a:xfrm>
            <a:prstGeom prst="straightConnector1">
              <a:avLst/>
            </a:prstGeom>
            <a:ln w="28575">
              <a:solidFill>
                <a:srgbClr val="1407B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5"/>
          <p:cNvSpPr txBox="1"/>
          <p:nvPr/>
        </p:nvSpPr>
        <p:spPr>
          <a:xfrm>
            <a:off x="758427" y="47876"/>
            <a:ext cx="109347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Long-term tower measurements, focusing on 2016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24000" y="719138"/>
            <a:ext cx="26416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spAutoFit/>
          </a:bodyPr>
          <a:lstStyle/>
          <a:p>
            <a:endParaRPr lang="zh-CN" altLang="en-US" sz="135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9" name="Rectangle 19"/>
          <p:cNvSpPr>
            <a:spLocks noChangeArrowheads="1"/>
          </p:cNvSpPr>
          <p:nvPr/>
        </p:nvSpPr>
        <p:spPr bwMode="auto">
          <a:xfrm>
            <a:off x="1524000" y="890588"/>
            <a:ext cx="26416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spAutoFit/>
          </a:bodyPr>
          <a:lstStyle/>
          <a:p>
            <a:endParaRPr lang="zh-CN" altLang="en-US" sz="135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3" name="Rectangle 23"/>
          <p:cNvSpPr>
            <a:spLocks noChangeArrowheads="1"/>
          </p:cNvSpPr>
          <p:nvPr/>
        </p:nvSpPr>
        <p:spPr bwMode="auto">
          <a:xfrm>
            <a:off x="1524000" y="948373"/>
            <a:ext cx="156210" cy="16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华文楷体" panose="02010600040101010101" charset="-122"/>
                <a:ea typeface="华文楷体" panose="02010600040101010101" charset="-122"/>
              </a:rPr>
              <a:t> </a:t>
            </a:r>
          </a:p>
        </p:txBody>
      </p:sp>
      <p:sp>
        <p:nvSpPr>
          <p:cNvPr id="36" name="Rectangle 26"/>
          <p:cNvSpPr>
            <a:spLocks noChangeArrowheads="1"/>
          </p:cNvSpPr>
          <p:nvPr/>
        </p:nvSpPr>
        <p:spPr bwMode="auto">
          <a:xfrm>
            <a:off x="1638300" y="1062673"/>
            <a:ext cx="156210" cy="16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华文楷体" panose="02010600040101010101" charset="-122"/>
                <a:ea typeface="华文楷体" panose="02010600040101010101" charset="-122"/>
              </a:rPr>
              <a:t> </a:t>
            </a:r>
          </a:p>
        </p:txBody>
      </p:sp>
      <p:sp>
        <p:nvSpPr>
          <p:cNvPr id="38" name="Rectangle 36"/>
          <p:cNvSpPr>
            <a:spLocks noChangeArrowheads="1"/>
          </p:cNvSpPr>
          <p:nvPr/>
        </p:nvSpPr>
        <p:spPr bwMode="auto">
          <a:xfrm>
            <a:off x="1524000" y="719138"/>
            <a:ext cx="26416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spAutoFit/>
          </a:bodyPr>
          <a:lstStyle/>
          <a:p>
            <a:endParaRPr lang="zh-CN" altLang="en-US" sz="135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44" name="Rectangle 39"/>
          <p:cNvSpPr>
            <a:spLocks noChangeArrowheads="1"/>
          </p:cNvSpPr>
          <p:nvPr/>
        </p:nvSpPr>
        <p:spPr bwMode="auto">
          <a:xfrm>
            <a:off x="1524000" y="719138"/>
            <a:ext cx="26416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spAutoFit/>
          </a:bodyPr>
          <a:lstStyle/>
          <a:p>
            <a:endParaRPr lang="zh-CN" altLang="en-US" sz="135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51765" y="4396740"/>
            <a:ext cx="5944235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Resolution:</a:t>
            </a:r>
            <a:r>
              <a:rPr lang="en-US" altLang="zh-CN" sz="1600" b="1" dirty="0">
                <a:latin typeface="Times New Roman" panose="02020603050405020304" charset="0"/>
                <a:sym typeface="+mn-ea"/>
              </a:rPr>
              <a:t> 20 km in d01; 4 km in d02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Meteorology initial/boundary conditions:  </a:t>
            </a: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charset="0"/>
                <a:sym typeface="+mn-ea"/>
              </a:rPr>
              <a:t>NECP/DOE R2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CO</a:t>
            </a:r>
            <a:r>
              <a:rPr lang="en-US" altLang="zh-CN" sz="1600" b="1" baseline="-25000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2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initial/boundary conditions: </a:t>
            </a:r>
            <a:r>
              <a:rPr lang="en-US" altLang="zh-CN" sz="1600" b="1" dirty="0">
                <a:latin typeface="Times New Roman" panose="02020603050405020304" charset="0"/>
                <a:sym typeface="+mn-ea"/>
              </a:rPr>
              <a:t>3</a:t>
            </a:r>
            <a:r>
              <a:rPr lang="en-US" altLang="zh-CN" sz="1600" b="1" baseline="30000" dirty="0">
                <a:latin typeface="Times New Roman" panose="02020603050405020304" charset="0"/>
                <a:sym typeface="+mn-ea"/>
              </a:rPr>
              <a:t>o</a:t>
            </a:r>
            <a:r>
              <a:rPr lang="en-US" altLang="zh-CN" sz="1600" b="1" dirty="0">
                <a:latin typeface="Times New Roman" panose="02020603050405020304" charset="0"/>
                <a:sym typeface="+mn-ea"/>
              </a:rPr>
              <a:t>×2</a:t>
            </a:r>
            <a:r>
              <a:rPr lang="en-US" altLang="zh-CN" sz="1600" b="1" baseline="30000" dirty="0">
                <a:latin typeface="Times New Roman" panose="02020603050405020304" charset="0"/>
                <a:sym typeface="+mn-ea"/>
              </a:rPr>
              <a:t>o </a:t>
            </a:r>
            <a:r>
              <a:rPr lang="en-US" altLang="zh-CN" sz="1600" b="1" dirty="0" err="1">
                <a:latin typeface="Times New Roman" panose="02020603050405020304" charset="0"/>
                <a:sym typeface="+mn-ea"/>
              </a:rPr>
              <a:t>CarbanTracker</a:t>
            </a:r>
            <a:r>
              <a:rPr lang="en-US" altLang="zh-CN" sz="1600" b="1" dirty="0">
                <a:latin typeface="Times New Roman" panose="02020603050405020304" charset="0"/>
                <a:sym typeface="+mn-ea"/>
              </a:rPr>
              <a:t> 2017 </a:t>
            </a:r>
            <a:endParaRPr lang="en-US" altLang="zh-CN" sz="1600" b="1" dirty="0">
              <a:solidFill>
                <a:schemeClr val="tx1"/>
              </a:solidFill>
              <a:latin typeface="Times New Roman" panose="02020603050405020304" charset="0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Anthropogenic emissions of CO</a:t>
            </a:r>
            <a:r>
              <a:rPr lang="en-US" altLang="zh-CN" sz="1600" b="1" baseline="-25000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2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: </a:t>
            </a: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charset="0"/>
                <a:sym typeface="+mn-ea"/>
              </a:rPr>
              <a:t>ODIAC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616585" y="144145"/>
            <a:ext cx="11116706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600" b="1" baseline="-25000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2016 downscaling using WRF-VPRM: </a:t>
            </a:r>
            <a:r>
              <a:rPr lang="en-US" sz="3600" b="1" baseline="-25000" dirty="0">
                <a:solidFill>
                  <a:srgbClr val="0432FF"/>
                </a:solidFill>
                <a:latin typeface="Times New Roman" panose="02020603050405020304" charset="0"/>
              </a:rPr>
              <a:t>a weather-biosphere-online-coupled model</a:t>
            </a:r>
            <a:endParaRPr lang="en-US" altLang="zh-CN" sz="3600" b="1" baseline="-25000" dirty="0">
              <a:solidFill>
                <a:srgbClr val="0432FF"/>
              </a:solidFill>
              <a:latin typeface="Times New Roman" panose="02020603050405020304" charset="0"/>
              <a:sym typeface="+mn-ea"/>
            </a:endParaRPr>
          </a:p>
        </p:txBody>
      </p:sp>
      <p:pic>
        <p:nvPicPr>
          <p:cNvPr id="49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022" y="4055186"/>
            <a:ext cx="6110605" cy="1600200"/>
          </a:xfrm>
          <a:prstGeom prst="rect">
            <a:avLst/>
          </a:prstGeom>
        </p:spPr>
      </p:pic>
      <p:sp>
        <p:nvSpPr>
          <p:cNvPr id="50" name="文本框 18"/>
          <p:cNvSpPr txBox="1"/>
          <p:nvPr/>
        </p:nvSpPr>
        <p:spPr>
          <a:xfrm>
            <a:off x="6808470" y="5728117"/>
            <a:ext cx="4428490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1400" b="1" dirty="0">
                <a:solidFill>
                  <a:srgbClr val="0432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Following Hu et al. (2019) based on Hilton et al. (2013)</a:t>
            </a:r>
            <a:r>
              <a:rPr lang="en-US" altLang="zh-CN" sz="1400" b="1" dirty="0">
                <a:solidFill>
                  <a:srgbClr val="0432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744210" y="1176774"/>
            <a:ext cx="6299835" cy="2480310"/>
            <a:chOff x="5744210" y="1176774"/>
            <a:chExt cx="6299835" cy="2480310"/>
          </a:xfrm>
        </p:grpSpPr>
        <p:grpSp>
          <p:nvGrpSpPr>
            <p:cNvPr id="18" name="Group 17"/>
            <p:cNvGrpSpPr/>
            <p:nvPr/>
          </p:nvGrpSpPr>
          <p:grpSpPr>
            <a:xfrm>
              <a:off x="5744210" y="1176774"/>
              <a:ext cx="6299835" cy="2480310"/>
              <a:chOff x="327025" y="1873885"/>
              <a:chExt cx="6299835" cy="2480310"/>
            </a:xfrm>
          </p:grpSpPr>
          <p:cxnSp>
            <p:nvCxnSpPr>
              <p:cNvPr id="19" name="直接连接符 16"/>
              <p:cNvCxnSpPr/>
              <p:nvPr/>
            </p:nvCxnSpPr>
            <p:spPr>
              <a:xfrm>
                <a:off x="3668395" y="3286760"/>
                <a:ext cx="447675" cy="8890"/>
              </a:xfrm>
              <a:prstGeom prst="line">
                <a:avLst/>
              </a:prstGeom>
              <a:ln w="38100">
                <a:solidFill>
                  <a:srgbClr val="1407B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" name="Group 19"/>
              <p:cNvGrpSpPr/>
              <p:nvPr/>
            </p:nvGrpSpPr>
            <p:grpSpPr>
              <a:xfrm>
                <a:off x="327025" y="1873885"/>
                <a:ext cx="6299835" cy="2480310"/>
                <a:chOff x="327025" y="1873885"/>
                <a:chExt cx="6299835" cy="2480310"/>
              </a:xfrm>
            </p:grpSpPr>
            <p:sp>
              <p:nvSpPr>
                <p:cNvPr id="21" name="文本框 99"/>
                <p:cNvSpPr txBox="1"/>
                <p:nvPr/>
              </p:nvSpPr>
              <p:spPr>
                <a:xfrm>
                  <a:off x="619125" y="2772410"/>
                  <a:ext cx="1059180" cy="64516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indent="0" algn="ctr"/>
                  <a:r>
                    <a:rPr lang="en-US" altLang="zh-CN" sz="1200" b="1" dirty="0">
                      <a:solidFill>
                        <a:srgbClr val="C00000"/>
                      </a:solidFill>
                      <a:latin typeface="Times New Roman" panose="02020603050405020304" charset="0"/>
                      <a:cs typeface="Times New Roman" panose="02020603050405020304" charset="0"/>
                    </a:rPr>
                    <a:t>maximum light use efficiency</a:t>
                  </a:r>
                </a:p>
              </p:txBody>
            </p:sp>
            <p:grpSp>
              <p:nvGrpSpPr>
                <p:cNvPr id="22" name="Group 21"/>
                <p:cNvGrpSpPr/>
                <p:nvPr/>
              </p:nvGrpSpPr>
              <p:grpSpPr>
                <a:xfrm>
                  <a:off x="327025" y="1873885"/>
                  <a:ext cx="6299835" cy="2480310"/>
                  <a:chOff x="327025" y="1873885"/>
                  <a:chExt cx="6299835" cy="2480310"/>
                </a:xfrm>
              </p:grpSpPr>
              <p:sp>
                <p:nvSpPr>
                  <p:cNvPr id="23" name="文本框 7"/>
                  <p:cNvSpPr txBox="1"/>
                  <p:nvPr/>
                </p:nvSpPr>
                <p:spPr>
                  <a:xfrm>
                    <a:off x="5248275" y="2766695"/>
                    <a:ext cx="1378585" cy="460375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 indent="0" algn="ctr"/>
                    <a:r>
                      <a:rPr lang="en-US" altLang="zh-CN" sz="1200" b="1" dirty="0">
                        <a:solidFill>
                          <a:srgbClr val="C00000"/>
                        </a:solidFill>
                        <a:latin typeface="Times New Roman" panose="02020603050405020304" charset="0"/>
                        <a:cs typeface="Times New Roman" panose="02020603050405020304" charset="0"/>
                      </a:rPr>
                      <a:t>photosynthetically active radiation</a:t>
                    </a:r>
                  </a:p>
                </p:txBody>
              </p:sp>
              <p:grpSp>
                <p:nvGrpSpPr>
                  <p:cNvPr id="28" name="Group 27"/>
                  <p:cNvGrpSpPr/>
                  <p:nvPr/>
                </p:nvGrpSpPr>
                <p:grpSpPr>
                  <a:xfrm>
                    <a:off x="327025" y="1873885"/>
                    <a:ext cx="5709285" cy="2480310"/>
                    <a:chOff x="327025" y="1873885"/>
                    <a:chExt cx="5709285" cy="2480310"/>
                  </a:xfrm>
                </p:grpSpPr>
                <p:grpSp>
                  <p:nvGrpSpPr>
                    <p:cNvPr id="30" name="组合 22"/>
                    <p:cNvGrpSpPr/>
                    <p:nvPr/>
                  </p:nvGrpSpPr>
                  <p:grpSpPr>
                    <a:xfrm>
                      <a:off x="327025" y="2252345"/>
                      <a:ext cx="5709285" cy="1034415"/>
                      <a:chOff x="1047" y="3771"/>
                      <a:chExt cx="8991" cy="1629"/>
                    </a:xfrm>
                  </p:grpSpPr>
                  <p:graphicFrame>
                    <p:nvGraphicFramePr>
                      <p:cNvPr id="47" name="对象 -2147482621"/>
                      <p:cNvGraphicFramePr/>
                      <p:nvPr/>
                    </p:nvGraphicFramePr>
                    <p:xfrm>
                      <a:off x="1047" y="3771"/>
                      <a:ext cx="8991" cy="1629"/>
                    </p:xfrm>
                    <a:graphic>
                      <a:graphicData uri="http://schemas.openxmlformats.org/presentationml/2006/ole">
                        <mc:AlternateContent xmlns:mc="http://schemas.openxmlformats.org/markup-compatibility/2006">
                          <mc:Choice xmlns:v="urn:schemas-microsoft-com:vml" Requires="v">
                            <p:oleObj spid="_x0000_s12337" r:id="rId5" imgW="3759200" imgH="622300" progId="Equation.DSMT4">
                              <p:embed/>
                            </p:oleObj>
                          </mc:Choice>
                          <mc:Fallback>
                            <p:oleObj r:id="rId5" imgW="3759200" imgH="622300" progId="Equation.DSMT4">
                              <p:embed/>
                              <p:pic>
                                <p:nvPicPr>
                                  <p:cNvPr id="0" name="对象 -2147482621"/>
                                  <p:cNvPicPr/>
                                  <p:nvPr/>
                                </p:nvPicPr>
                                <p:blipFill>
                                  <a:blip r:embed="rId6"/>
                                  <a:stretch>
                                    <a:fillRect/>
                                  </a:stretch>
                                </p:blipFill>
                                <p:spPr>
                                  <a:xfrm>
                                    <a:off x="1047" y="3771"/>
                                    <a:ext cx="8991" cy="1629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 w="38100">
                                    <a:noFill/>
                                    <a:miter/>
                                  </a:ln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  <p:cxnSp>
                    <p:nvCxnSpPr>
                      <p:cNvPr id="48" name="直接连接符 15"/>
                      <p:cNvCxnSpPr/>
                      <p:nvPr/>
                    </p:nvCxnSpPr>
                    <p:spPr>
                      <a:xfrm flipV="1">
                        <a:off x="2392" y="4581"/>
                        <a:ext cx="263" cy="9"/>
                      </a:xfrm>
                      <a:prstGeom prst="line">
                        <a:avLst/>
                      </a:prstGeom>
                      <a:ln w="38100">
                        <a:solidFill>
                          <a:srgbClr val="1407B9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1" name="组合 21"/>
                    <p:cNvGrpSpPr/>
                    <p:nvPr/>
                  </p:nvGrpSpPr>
                  <p:grpSpPr>
                    <a:xfrm>
                      <a:off x="370205" y="1873885"/>
                      <a:ext cx="3051810" cy="351790"/>
                      <a:chOff x="1047" y="2855"/>
                      <a:chExt cx="4806" cy="554"/>
                    </a:xfrm>
                  </p:grpSpPr>
                  <p:cxnSp>
                    <p:nvCxnSpPr>
                      <p:cNvPr id="43" name="直接连接符 13"/>
                      <p:cNvCxnSpPr/>
                      <p:nvPr/>
                    </p:nvCxnSpPr>
                    <p:spPr>
                      <a:xfrm flipV="1">
                        <a:off x="2655" y="3375"/>
                        <a:ext cx="263" cy="9"/>
                      </a:xfrm>
                      <a:prstGeom prst="line">
                        <a:avLst/>
                      </a:prstGeom>
                      <a:ln w="38100">
                        <a:solidFill>
                          <a:srgbClr val="1407B9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5" name="直接连接符 14"/>
                      <p:cNvCxnSpPr/>
                      <p:nvPr/>
                    </p:nvCxnSpPr>
                    <p:spPr>
                      <a:xfrm flipV="1">
                        <a:off x="3981" y="3401"/>
                        <a:ext cx="263" cy="9"/>
                      </a:xfrm>
                      <a:prstGeom prst="line">
                        <a:avLst/>
                      </a:prstGeom>
                      <a:ln w="38100">
                        <a:solidFill>
                          <a:srgbClr val="1407B9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aphicFrame>
                    <p:nvGraphicFramePr>
                      <p:cNvPr id="46" name="对象 -2147482622"/>
                      <p:cNvGraphicFramePr/>
                      <p:nvPr/>
                    </p:nvGraphicFramePr>
                    <p:xfrm>
                      <a:off x="1047" y="2855"/>
                      <a:ext cx="4807" cy="530"/>
                    </p:xfrm>
                    <a:graphic>
                      <a:graphicData uri="http://schemas.openxmlformats.org/presentationml/2006/ole">
                        <mc:AlternateContent xmlns:mc="http://schemas.openxmlformats.org/markup-compatibility/2006">
                          <mc:Choice xmlns:v="urn:schemas-microsoft-com:vml" Requires="v">
                            <p:oleObj spid="_x0000_s12338" r:id="rId7" imgW="1600200" imgH="203200" progId="Equation.DSMT4">
                              <p:embed/>
                            </p:oleObj>
                          </mc:Choice>
                          <mc:Fallback>
                            <p:oleObj r:id="rId7" imgW="1600200" imgH="203200" progId="Equation.DSMT4">
                              <p:embed/>
                              <p:pic>
                                <p:nvPicPr>
                                  <p:cNvPr id="0" name="对象 -2147482622"/>
                                  <p:cNvPicPr/>
                                  <p:nvPr/>
                                </p:nvPicPr>
                                <p:blipFill>
                                  <a:blip r:embed="rId8"/>
                                  <a:stretch>
                                    <a:fillRect/>
                                  </a:stretch>
                                </p:blipFill>
                                <p:spPr>
                                  <a:xfrm>
                                    <a:off x="1047" y="2855"/>
                                    <a:ext cx="4807" cy="530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 w="38100">
                                    <a:noFill/>
                                    <a:miter/>
                                  </a:ln>
                                </p:spPr>
                              </p:pic>
                            </p:oleObj>
                          </mc:Fallback>
                        </mc:AlternateContent>
                      </a:graphicData>
                    </a:graphic>
                  </p:graphicFrame>
                </p:grpSp>
                <p:grpSp>
                  <p:nvGrpSpPr>
                    <p:cNvPr id="32" name="组合 26"/>
                    <p:cNvGrpSpPr/>
                    <p:nvPr/>
                  </p:nvGrpSpPr>
                  <p:grpSpPr>
                    <a:xfrm>
                      <a:off x="2218690" y="3378835"/>
                      <a:ext cx="643890" cy="285750"/>
                      <a:chOff x="6212" y="9540"/>
                      <a:chExt cx="1014" cy="450"/>
                    </a:xfrm>
                  </p:grpSpPr>
                  <p:cxnSp>
                    <p:nvCxnSpPr>
                      <p:cNvPr id="39" name="直接连接符 27"/>
                      <p:cNvCxnSpPr/>
                      <p:nvPr/>
                    </p:nvCxnSpPr>
                    <p:spPr>
                      <a:xfrm>
                        <a:off x="6234" y="9540"/>
                        <a:ext cx="0" cy="193"/>
                      </a:xfrm>
                      <a:prstGeom prst="line">
                        <a:avLst/>
                      </a:prstGeom>
                      <a:ln w="38100">
                        <a:solidFill>
                          <a:srgbClr val="1407B9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直接连接符 28"/>
                      <p:cNvCxnSpPr/>
                      <p:nvPr/>
                    </p:nvCxnSpPr>
                    <p:spPr>
                      <a:xfrm>
                        <a:off x="7196" y="9540"/>
                        <a:ext cx="0" cy="193"/>
                      </a:xfrm>
                      <a:prstGeom prst="line">
                        <a:avLst/>
                      </a:prstGeom>
                      <a:ln w="38100">
                        <a:solidFill>
                          <a:srgbClr val="1407B9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1" name="直接连接符 29"/>
                      <p:cNvCxnSpPr/>
                      <p:nvPr/>
                    </p:nvCxnSpPr>
                    <p:spPr>
                      <a:xfrm>
                        <a:off x="6212" y="9708"/>
                        <a:ext cx="1014" cy="0"/>
                      </a:xfrm>
                      <a:prstGeom prst="line">
                        <a:avLst/>
                      </a:prstGeom>
                      <a:ln w="38100">
                        <a:solidFill>
                          <a:srgbClr val="1407B9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" name="直接箭头连接符 30"/>
                      <p:cNvCxnSpPr/>
                      <p:nvPr/>
                    </p:nvCxnSpPr>
                    <p:spPr>
                      <a:xfrm>
                        <a:off x="6735" y="9733"/>
                        <a:ext cx="0" cy="257"/>
                      </a:xfrm>
                      <a:prstGeom prst="straightConnector1">
                        <a:avLst/>
                      </a:prstGeom>
                      <a:ln w="28575">
                        <a:solidFill>
                          <a:srgbClr val="1407B9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34" name="文本框 31"/>
                    <p:cNvSpPr txBox="1"/>
                    <p:nvPr/>
                  </p:nvSpPr>
                  <p:spPr>
                    <a:xfrm>
                      <a:off x="1391920" y="3634105"/>
                      <a:ext cx="2277110" cy="583565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 indent="0" algn="ctr"/>
                      <a:r>
                        <a:rPr lang="en-US" altLang="zh-CN" sz="1600" b="1" dirty="0">
                          <a:solidFill>
                            <a:srgbClr val="0432F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Related to land surface water index (LSWI)</a:t>
                      </a:r>
                    </a:p>
                  </p:txBody>
                </p:sp>
                <p:cxnSp>
                  <p:nvCxnSpPr>
                    <p:cNvPr id="35" name="直接箭头连接符 32"/>
                    <p:cNvCxnSpPr/>
                    <p:nvPr/>
                  </p:nvCxnSpPr>
                  <p:spPr>
                    <a:xfrm>
                      <a:off x="4831715" y="2687955"/>
                      <a:ext cx="3175" cy="930275"/>
                    </a:xfrm>
                    <a:prstGeom prst="straightConnector1">
                      <a:avLst/>
                    </a:prstGeom>
                    <a:ln w="28575">
                      <a:solidFill>
                        <a:srgbClr val="1407B9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7" name="文本框 33"/>
                    <p:cNvSpPr txBox="1"/>
                    <p:nvPr/>
                  </p:nvSpPr>
                  <p:spPr>
                    <a:xfrm>
                      <a:off x="3669030" y="3524250"/>
                      <a:ext cx="2277110" cy="829945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 indent="0" algn="ctr"/>
                      <a:r>
                        <a:rPr lang="en-US" altLang="zh-CN" sz="1600" b="1" dirty="0">
                          <a:solidFill>
                            <a:srgbClr val="0432FF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Roughly equal to enhanced vegetation index (EVI)</a:t>
                      </a:r>
                    </a:p>
                  </p:txBody>
                </p:sp>
              </p:grpSp>
            </p:grpSp>
          </p:grpSp>
        </p:grpSp>
        <p:grpSp>
          <p:nvGrpSpPr>
            <p:cNvPr id="51" name="Group 50"/>
            <p:cNvGrpSpPr/>
            <p:nvPr/>
          </p:nvGrpSpPr>
          <p:grpSpPr>
            <a:xfrm>
              <a:off x="7381874" y="2005389"/>
              <a:ext cx="1406525" cy="645160"/>
              <a:chOff x="2029460" y="2772410"/>
              <a:chExt cx="1406525" cy="645160"/>
            </a:xfrm>
          </p:grpSpPr>
          <p:sp>
            <p:nvSpPr>
              <p:cNvPr id="52" name="文本框 3"/>
              <p:cNvSpPr txBox="1"/>
              <p:nvPr/>
            </p:nvSpPr>
            <p:spPr>
              <a:xfrm>
                <a:off x="2514600" y="2884805"/>
                <a:ext cx="921385" cy="46037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indent="0"/>
                <a:r>
                  <a:rPr lang="en-US" altLang="zh-CN" sz="1200" b="1">
                    <a:solidFill>
                      <a:srgbClr val="C0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phenology </a:t>
                </a:r>
              </a:p>
              <a:p>
                <a:pPr indent="0"/>
                <a:r>
                  <a:rPr lang="en-US" altLang="zh-CN" sz="1200" b="1">
                    <a:solidFill>
                      <a:srgbClr val="C0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scale</a:t>
                </a:r>
              </a:p>
            </p:txBody>
          </p:sp>
          <p:sp>
            <p:nvSpPr>
              <p:cNvPr id="53" name="文本框 5"/>
              <p:cNvSpPr txBox="1"/>
              <p:nvPr/>
            </p:nvSpPr>
            <p:spPr>
              <a:xfrm>
                <a:off x="2029460" y="2772410"/>
                <a:ext cx="574675" cy="64516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indent="0"/>
                <a:r>
                  <a:rPr lang="en-US" altLang="zh-CN" sz="1200" b="1" dirty="0">
                    <a:solidFill>
                      <a:srgbClr val="C0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water stress scale</a:t>
                </a: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588645" y="719455"/>
            <a:ext cx="4850765" cy="3738245"/>
            <a:chOff x="1277" y="1133"/>
            <a:chExt cx="7368" cy="5659"/>
          </a:xfrm>
        </p:grpSpPr>
        <p:pic>
          <p:nvPicPr>
            <p:cNvPr id="3" name="图片 2" descr="SIF_EVI_VEG_d01_d02_map"/>
            <p:cNvPicPr>
              <a:picLocks noChangeAspect="1"/>
            </p:cNvPicPr>
            <p:nvPr/>
          </p:nvPicPr>
          <p:blipFill>
            <a:blip r:embed="rId9"/>
            <a:srcRect l="12121" t="454" r="49021" b="39239"/>
            <a:stretch>
              <a:fillRect/>
            </a:stretch>
          </p:blipFill>
          <p:spPr>
            <a:xfrm>
              <a:off x="1277" y="1133"/>
              <a:ext cx="7369" cy="5254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2304" y="6212"/>
              <a:ext cx="527" cy="5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CN" altLang="en-US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2305508" y="488130"/>
            <a:ext cx="7337583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OCO-2 retrieved XCO</a:t>
            </a:r>
            <a:r>
              <a:rPr lang="en-US" altLang="zh-CN" sz="2400" b="1" baseline="-25000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2</a:t>
            </a:r>
            <a:r>
              <a:rPr lang="en-US" altLang="zh-CN" sz="2400" b="1" dirty="0">
                <a:solidFill>
                  <a:srgbClr val="0432FF"/>
                </a:solidFill>
                <a:latin typeface="Times New Roman" panose="02020603050405020304" charset="0"/>
                <a:cs typeface="Times New Roman" panose="02020603050405020304" charset="0"/>
              </a:rPr>
              <a:t> (L2 Lite Version 9)</a:t>
            </a:r>
            <a:endParaRPr lang="en-US" altLang="zh-CN" sz="2400" b="1" baseline="-25000" dirty="0">
              <a:solidFill>
                <a:srgbClr val="0432FF"/>
              </a:solidFill>
              <a:latin typeface="Times New Roman" panose="02020603050405020304" charset="0"/>
              <a:sym typeface="+mn-e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15175" y="1189903"/>
            <a:ext cx="9378134" cy="5080001"/>
            <a:chOff x="1015999" y="1298544"/>
            <a:chExt cx="9378134" cy="5080001"/>
          </a:xfrm>
        </p:grpSpPr>
        <p:pic>
          <p:nvPicPr>
            <p:cNvPr id="5122" name="Picture 2" descr="http://www.caps.ou.edu/micronet/CO2_and_otherGHG/WRFV3.9.1.1/YSU/wrfchem3.9.1.1_R2_China2NE_10mb_Hil3ReShrubRES_addOce_restoreDF_ODIAC_CT2017.2016010100/wrfout_d01_XCO2overlayOCO2removebad_05UTC20smean_monthly_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4133" y="1298545"/>
              <a:ext cx="5080000" cy="5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http://www.caps.ou.edu/micronet/CO2_and_otherGHG/WRFV3.9.1.1/YSU/wrfchem3.9.1.1_R2_China2NE_10mb_Hil3ReShrubRES_addOce_restoreDF_ODIAC_CT2017.2016010100/wrfout_d01_XCO2overlayOCO2V9_05UTC20smean_20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999" y="1298544"/>
              <a:ext cx="5080001" cy="5080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875693" y="6085238"/>
            <a:ext cx="56307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Advantage: spatiotemporal coverage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Disadvantage: interfere with cloud and haze pollution!!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78375" y="94223"/>
            <a:ext cx="8376011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Seasonal variations of CO</a:t>
            </a:r>
            <a:r>
              <a:rPr lang="en-US" altLang="zh-CN" sz="2800" b="1" baseline="-25000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2</a:t>
            </a:r>
            <a:r>
              <a:rPr lang="en-US" altLang="zh-CN" sz="2800" b="1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 fluxes and concentrations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1717424" y="788922"/>
            <a:ext cx="11331575" cy="5692775"/>
            <a:chOff x="238125" y="915670"/>
            <a:chExt cx="11331575" cy="5692775"/>
          </a:xfrm>
        </p:grpSpPr>
        <p:grpSp>
          <p:nvGrpSpPr>
            <p:cNvPr id="3" name="Group 2"/>
            <p:cNvGrpSpPr/>
            <p:nvPr/>
          </p:nvGrpSpPr>
          <p:grpSpPr>
            <a:xfrm>
              <a:off x="238125" y="915670"/>
              <a:ext cx="11331575" cy="5692775"/>
              <a:chOff x="238125" y="915670"/>
              <a:chExt cx="11331575" cy="5692775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238125" y="915670"/>
                <a:ext cx="11331575" cy="39878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altLang="zh-CN" sz="2000" b="1" dirty="0" err="1">
                    <a:solidFill>
                      <a:srgbClr val="0432FF"/>
                    </a:solidFill>
                    <a:latin typeface="Times New Roman" panose="02020603050405020304" charset="0"/>
                    <a:sym typeface="+mn-ea"/>
                  </a:rPr>
                  <a:t>Fujin</a:t>
                </a:r>
                <a:r>
                  <a:rPr lang="en-US" altLang="zh-CN" sz="2000" b="1" dirty="0">
                    <a:solidFill>
                      <a:srgbClr val="0432FF"/>
                    </a:solidFill>
                    <a:latin typeface="Times New Roman" panose="02020603050405020304" charset="0"/>
                    <a:sym typeface="+mn-ea"/>
                  </a:rPr>
                  <a:t> (cropland, rice paddy)</a:t>
                </a:r>
              </a:p>
            </p:txBody>
          </p:sp>
          <p:pic>
            <p:nvPicPr>
              <p:cNvPr id="50" name="图片 50" descr="Variation_daily_EVI_Ta_NEE_GEE_RES_Con_obs_mod_FJ"/>
              <p:cNvPicPr>
                <a:picLocks noChangeAspect="1"/>
              </p:cNvPicPr>
              <p:nvPr/>
            </p:nvPicPr>
            <p:blipFill>
              <a:blip r:embed="rId3"/>
              <a:srcRect l="3595" t="-842" r="21317" b="-1046"/>
              <a:stretch>
                <a:fillRect/>
              </a:stretch>
            </p:blipFill>
            <p:spPr>
              <a:xfrm>
                <a:off x="2000250" y="1222375"/>
                <a:ext cx="8389620" cy="5386070"/>
              </a:xfrm>
              <a:prstGeom prst="rect">
                <a:avLst/>
              </a:prstGeom>
            </p:spPr>
          </p:pic>
        </p:grpSp>
        <p:sp>
          <p:nvSpPr>
            <p:cNvPr id="7" name="文本框 6"/>
            <p:cNvSpPr txBox="1"/>
            <p:nvPr/>
          </p:nvSpPr>
          <p:spPr>
            <a:xfrm>
              <a:off x="6416040" y="3006725"/>
              <a:ext cx="2179955" cy="3987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000" b="1">
                  <a:solidFill>
                    <a:srgbClr val="1407B9"/>
                  </a:solidFill>
                  <a:latin typeface="Times New Roman" panose="02020603050405020304" charset="0"/>
                  <a:sym typeface="+mn-ea"/>
                </a:rPr>
                <a:t>R = 0.98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416040" y="4643755"/>
              <a:ext cx="2179955" cy="3987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000" b="1">
                  <a:solidFill>
                    <a:srgbClr val="1407B9"/>
                  </a:solidFill>
                  <a:latin typeface="Times New Roman" panose="02020603050405020304" charset="0"/>
                  <a:sym typeface="+mn-ea"/>
                </a:rPr>
                <a:t>R = 0.87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786997" y="658948"/>
            <a:ext cx="3387418" cy="2763702"/>
            <a:chOff x="10926" y="1127"/>
            <a:chExt cx="7624" cy="6232"/>
          </a:xfrm>
        </p:grpSpPr>
        <p:pic>
          <p:nvPicPr>
            <p:cNvPr id="15" name="图片 14" descr="SIF_EVI_VEG_d01_d02_map_withoutEVI"/>
            <p:cNvPicPr>
              <a:picLocks noChangeAspect="1"/>
            </p:cNvPicPr>
            <p:nvPr/>
          </p:nvPicPr>
          <p:blipFill>
            <a:blip r:embed="rId4"/>
            <a:srcRect l="10379" t="59939" r="63264" b="2615"/>
            <a:stretch>
              <a:fillRect/>
            </a:stretch>
          </p:blipFill>
          <p:spPr>
            <a:xfrm>
              <a:off x="10926" y="2064"/>
              <a:ext cx="7494" cy="529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2176" y="1127"/>
              <a:ext cx="6374" cy="11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0432FF"/>
                  </a:solidFill>
                  <a:latin typeface="Times New Roman" panose="02020603050405020304" charset="0"/>
                  <a:sym typeface="+mn-ea"/>
                </a:rPr>
                <a:t>MODIS vegetation type</a:t>
              </a:r>
            </a:p>
            <a:p>
              <a:pPr algn="ctr"/>
              <a:endParaRPr lang="en-US" altLang="zh-CN" sz="600" b="1" dirty="0">
                <a:solidFill>
                  <a:srgbClr val="0432FF"/>
                </a:solidFill>
                <a:latin typeface="Times New Roman" panose="02020603050405020304" charset="0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22437" y="178455"/>
            <a:ext cx="4733860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 Bias of terrestrial respiration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-71120" y="915670"/>
            <a:ext cx="760920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000" b="1" dirty="0" err="1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Fujin</a:t>
            </a:r>
            <a:r>
              <a:rPr lang="en-US" altLang="zh-CN" sz="2000" b="1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 (cropland, rice paddy)</a:t>
            </a:r>
          </a:p>
        </p:txBody>
      </p:sp>
      <p:pic>
        <p:nvPicPr>
          <p:cNvPr id="50" name="图片 50" descr="Variation_daily_EVI_Ta_NEE_GEE_RES_Con_obs_mod_FJ"/>
          <p:cNvPicPr>
            <a:picLocks noChangeAspect="1"/>
          </p:cNvPicPr>
          <p:nvPr/>
        </p:nvPicPr>
        <p:blipFill>
          <a:blip r:embed="rId3"/>
          <a:srcRect l="3595" t="-842" r="21317" b="-1046"/>
          <a:stretch>
            <a:fillRect/>
          </a:stretch>
        </p:blipFill>
        <p:spPr>
          <a:xfrm>
            <a:off x="124460" y="1314450"/>
            <a:ext cx="8389620" cy="538607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614805" y="1504315"/>
            <a:ext cx="4473575" cy="508000"/>
            <a:chOff x="5320" y="2272"/>
            <a:chExt cx="7045" cy="800"/>
          </a:xfrm>
        </p:grpSpPr>
        <p:sp>
          <p:nvSpPr>
            <p:cNvPr id="5" name="椭圆 4"/>
            <p:cNvSpPr/>
            <p:nvPr/>
          </p:nvSpPr>
          <p:spPr>
            <a:xfrm>
              <a:off x="5320" y="2272"/>
              <a:ext cx="1862" cy="8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10748" y="2272"/>
              <a:ext cx="1617" cy="8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6416040" y="3006725"/>
            <a:ext cx="21799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solidFill>
                  <a:srgbClr val="1407B9"/>
                </a:solidFill>
                <a:latin typeface="Times New Roman" panose="02020603050405020304" charset="0"/>
                <a:sym typeface="+mn-ea"/>
              </a:rPr>
              <a:t>R = 0.98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485005" y="4733925"/>
            <a:ext cx="21799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solidFill>
                  <a:srgbClr val="1407B9"/>
                </a:solidFill>
                <a:latin typeface="Times New Roman" panose="02020603050405020304" charset="0"/>
                <a:sym typeface="+mn-ea"/>
              </a:rPr>
              <a:t>R = 0.87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t="-685" r="58879" b="65620"/>
          <a:stretch>
            <a:fillRect/>
          </a:stretch>
        </p:blipFill>
        <p:spPr>
          <a:xfrm>
            <a:off x="7706995" y="886460"/>
            <a:ext cx="3294380" cy="61785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132695" y="1567180"/>
            <a:ext cx="15678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Times New Roman" panose="02020603050405020304" charset="0"/>
              </a:rPr>
              <a:t>largely subjected to the EVI</a:t>
            </a: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10527030" y="1319530"/>
            <a:ext cx="0" cy="257810"/>
          </a:xfrm>
          <a:prstGeom prst="straightConnector1">
            <a:avLst/>
          </a:prstGeom>
          <a:ln w="28575">
            <a:solidFill>
              <a:srgbClr val="1407B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H="1">
            <a:off x="9351010" y="1425575"/>
            <a:ext cx="3175" cy="1760855"/>
          </a:xfrm>
          <a:prstGeom prst="straightConnector1">
            <a:avLst/>
          </a:prstGeom>
          <a:ln w="28575">
            <a:solidFill>
              <a:srgbClr val="1407B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8464016" y="3249295"/>
            <a:ext cx="354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charset="0"/>
              </a:rPr>
              <a:t>Ignores leaf mass, involves EVI?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7303" y="177345"/>
            <a:ext cx="8376011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Seasonal variation of CO</a:t>
            </a:r>
            <a:r>
              <a:rPr lang="en-US" altLang="zh-CN" sz="2800" b="1" baseline="-25000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2</a:t>
            </a:r>
            <a:r>
              <a:rPr lang="en-US" altLang="zh-CN" sz="2800" b="1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 fluxes and concentrations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1240321" y="1063835"/>
            <a:ext cx="11331575" cy="5218273"/>
            <a:chOff x="492063" y="1174906"/>
            <a:chExt cx="11331575" cy="5218273"/>
          </a:xfrm>
        </p:grpSpPr>
        <p:grpSp>
          <p:nvGrpSpPr>
            <p:cNvPr id="3" name="Group 2"/>
            <p:cNvGrpSpPr/>
            <p:nvPr/>
          </p:nvGrpSpPr>
          <p:grpSpPr>
            <a:xfrm>
              <a:off x="492063" y="1174906"/>
              <a:ext cx="11331575" cy="5218273"/>
              <a:chOff x="492063" y="1174906"/>
              <a:chExt cx="11331575" cy="5218273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492063" y="1174906"/>
                <a:ext cx="11331575" cy="39878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altLang="zh-CN" sz="2000" b="1" dirty="0" err="1">
                    <a:solidFill>
                      <a:srgbClr val="0432FF"/>
                    </a:solidFill>
                    <a:latin typeface="Times New Roman" panose="02020603050405020304" charset="0"/>
                    <a:sym typeface="+mn-ea"/>
                  </a:rPr>
                  <a:t>Wuying</a:t>
                </a:r>
                <a:r>
                  <a:rPr lang="en-US" altLang="zh-CN" sz="2000" b="1" dirty="0">
                    <a:solidFill>
                      <a:srgbClr val="0432FF"/>
                    </a:solidFill>
                    <a:latin typeface="Times New Roman" panose="02020603050405020304" charset="0"/>
                    <a:sym typeface="+mn-ea"/>
                  </a:rPr>
                  <a:t> (mixed forest)</a:t>
                </a:r>
              </a:p>
            </p:txBody>
          </p:sp>
          <p:pic>
            <p:nvPicPr>
              <p:cNvPr id="49" name="图片 49" descr="Variation_daily_EVI_Ta_NEE_GEE_RES_Con_obs_mod_WY"/>
              <p:cNvPicPr>
                <a:picLocks noChangeAspect="1"/>
              </p:cNvPicPr>
              <p:nvPr/>
            </p:nvPicPr>
            <p:blipFill>
              <a:blip r:embed="rId3"/>
              <a:srcRect l="3631" t="-390" r="17758" b="-1031"/>
              <a:stretch>
                <a:fillRect/>
              </a:stretch>
            </p:blipFill>
            <p:spPr>
              <a:xfrm>
                <a:off x="1845187" y="1573686"/>
                <a:ext cx="8625328" cy="4819493"/>
              </a:xfrm>
              <a:prstGeom prst="rect">
                <a:avLst/>
              </a:prstGeom>
            </p:spPr>
          </p:pic>
        </p:grpSp>
        <p:sp>
          <p:nvSpPr>
            <p:cNvPr id="8" name="文本框 7"/>
            <p:cNvSpPr txBox="1"/>
            <p:nvPr/>
          </p:nvSpPr>
          <p:spPr>
            <a:xfrm>
              <a:off x="6398456" y="3068269"/>
              <a:ext cx="2179955" cy="3987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2000" b="1" dirty="0">
                  <a:solidFill>
                    <a:srgbClr val="1407B9"/>
                  </a:solidFill>
                  <a:latin typeface="Times New Roman" panose="02020603050405020304" charset="0"/>
                  <a:sym typeface="+mn-ea"/>
                </a:rPr>
                <a:t>R = 0.99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795887" y="658948"/>
            <a:ext cx="3387418" cy="2763702"/>
            <a:chOff x="10926" y="1127"/>
            <a:chExt cx="7624" cy="6232"/>
          </a:xfrm>
        </p:grpSpPr>
        <p:pic>
          <p:nvPicPr>
            <p:cNvPr id="15" name="图片 14" descr="SIF_EVI_VEG_d01_d02_map_withoutEVI"/>
            <p:cNvPicPr>
              <a:picLocks noChangeAspect="1"/>
            </p:cNvPicPr>
            <p:nvPr/>
          </p:nvPicPr>
          <p:blipFill>
            <a:blip r:embed="rId4"/>
            <a:srcRect l="10379" t="59939" r="63264" b="2615"/>
            <a:stretch>
              <a:fillRect/>
            </a:stretch>
          </p:blipFill>
          <p:spPr>
            <a:xfrm>
              <a:off x="10926" y="2064"/>
              <a:ext cx="7494" cy="529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2176" y="1127"/>
              <a:ext cx="6374" cy="11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0432FF"/>
                  </a:solidFill>
                  <a:latin typeface="Times New Roman" panose="02020603050405020304" charset="0"/>
                  <a:sym typeface="+mn-ea"/>
                </a:rPr>
                <a:t>MODIS vegetation type</a:t>
              </a:r>
            </a:p>
            <a:p>
              <a:pPr algn="ctr"/>
              <a:endParaRPr lang="en-US" altLang="zh-CN" sz="600" b="1" dirty="0">
                <a:solidFill>
                  <a:srgbClr val="0432FF"/>
                </a:solidFill>
                <a:latin typeface="Times New Roman" panose="02020603050405020304" charset="0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61444" y="0"/>
            <a:ext cx="11433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432FF"/>
                </a:solidFill>
                <a:latin typeface="Times New Roman" panose="02020603050405020304" charset="0"/>
              </a:rPr>
              <a:t>Trend of CO</a:t>
            </a:r>
            <a:r>
              <a:rPr lang="en-US" altLang="zh-CN" sz="3200" b="1" baseline="-25000" dirty="0">
                <a:solidFill>
                  <a:srgbClr val="0432FF"/>
                </a:solidFill>
                <a:latin typeface="Times New Roman" panose="02020603050405020304" charset="0"/>
              </a:rPr>
              <a:t>2</a:t>
            </a:r>
            <a:endParaRPr lang="en-US" altLang="zh-CN" sz="3200" b="1" dirty="0">
              <a:solidFill>
                <a:srgbClr val="0432FF"/>
              </a:solidFill>
              <a:latin typeface="Times New Roman" panose="0202060305040502030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55553" y="562838"/>
            <a:ext cx="7768934" cy="6075346"/>
            <a:chOff x="2255553" y="562838"/>
            <a:chExt cx="7768934" cy="6075346"/>
          </a:xfrm>
        </p:grpSpPr>
        <p:grpSp>
          <p:nvGrpSpPr>
            <p:cNvPr id="6" name="Group 5"/>
            <p:cNvGrpSpPr/>
            <p:nvPr/>
          </p:nvGrpSpPr>
          <p:grpSpPr>
            <a:xfrm>
              <a:off x="2581844" y="572830"/>
              <a:ext cx="7442643" cy="6065354"/>
              <a:chOff x="2581844" y="572830"/>
              <a:chExt cx="7442643" cy="6065354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85143" y="572830"/>
                <a:ext cx="7202845" cy="2047275"/>
                <a:chOff x="3272971" y="1520251"/>
                <a:chExt cx="7202845" cy="2047275"/>
              </a:xfrm>
            </p:grpSpPr>
            <p:pic>
              <p:nvPicPr>
                <p:cNvPr id="4" name="图片 3" descr="TS_XCO2park_falls_tccon_1"/>
                <p:cNvPicPr>
                  <a:picLocks noChangeAspect="1"/>
                </p:cNvPicPr>
                <p:nvPr/>
              </p:nvPicPr>
              <p:blipFill>
                <a:blip r:embed="rId3"/>
                <a:srcRect l="915" t="37628" r="2492" b="34618"/>
                <a:stretch>
                  <a:fillRect/>
                </a:stretch>
              </p:blipFill>
              <p:spPr>
                <a:xfrm>
                  <a:off x="3272971" y="1520251"/>
                  <a:ext cx="7123158" cy="2047275"/>
                </a:xfrm>
                <a:prstGeom prst="rect">
                  <a:avLst/>
                </a:prstGeom>
              </p:spPr>
            </p:pic>
            <p:sp>
              <p:nvSpPr>
                <p:cNvPr id="2" name="文本框 1"/>
                <p:cNvSpPr txBox="1"/>
                <p:nvPr/>
              </p:nvSpPr>
              <p:spPr>
                <a:xfrm>
                  <a:off x="8269122" y="2563099"/>
                  <a:ext cx="2206694" cy="369332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r>
                    <a:rPr lang="en-US" altLang="zh-CN" b="1" dirty="0">
                      <a:latin typeface="Times New Roman" panose="02020603050405020304" charset="0"/>
                      <a:sym typeface="+mn-ea"/>
                    </a:rPr>
                    <a:t> Park Falls, TCCON</a:t>
                  </a:r>
                  <a:endParaRPr lang="zh-CN" altLang="en-US" dirty="0"/>
                </a:p>
              </p:txBody>
            </p:sp>
          </p:grpSp>
          <p:pic>
            <p:nvPicPr>
              <p:cNvPr id="5122" name="Picture 2" descr="http://www.caps.ou.edu/micronet/CO2_and_otherGHG/ACT-America/TS_XCO2lamont_tccon_6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616" b="34231"/>
              <a:stretch>
                <a:fillRect/>
              </a:stretch>
            </p:blipFill>
            <p:spPr bwMode="auto">
              <a:xfrm>
                <a:off x="2581844" y="4319513"/>
                <a:ext cx="7442643" cy="23186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Rectangle 9"/>
            <p:cNvSpPr/>
            <p:nvPr/>
          </p:nvSpPr>
          <p:spPr>
            <a:xfrm>
              <a:off x="2255553" y="562838"/>
              <a:ext cx="461665" cy="1624805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0432FF"/>
                  </a:solidFill>
                  <a:latin typeface="Times New Roman" panose="02020603050405020304" charset="0"/>
                  <a:sym typeface="+mn-ea"/>
                </a:rPr>
                <a:t>Remote sensing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55553" y="4978076"/>
              <a:ext cx="461665" cy="727122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0432FF"/>
                  </a:solidFill>
                  <a:latin typeface="Times New Roman" panose="02020603050405020304" charset="0"/>
                  <a:sym typeface="+mn-ea"/>
                </a:rPr>
                <a:t>In situ</a:t>
              </a:r>
            </a:p>
          </p:txBody>
        </p:sp>
      </p:grpSp>
      <p:pic>
        <p:nvPicPr>
          <p:cNvPr id="5124" name="Picture 4" descr="http://www.caps.ou.edu/micronet/CO2_and_otherGHG/ACT-America/TS_XCO2park_falls_tccon_6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6" b="38419"/>
          <a:stretch>
            <a:fillRect/>
          </a:stretch>
        </p:blipFill>
        <p:spPr bwMode="auto">
          <a:xfrm>
            <a:off x="2605456" y="2312378"/>
            <a:ext cx="7443216" cy="200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159131" y="6488668"/>
            <a:ext cx="5305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Global warming controversial? Look at CO</a:t>
            </a:r>
            <a:r>
              <a:rPr lang="en-US" altLang="zh-CN" b="1" baseline="-25000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2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 trend!!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55552" y="3010437"/>
            <a:ext cx="461665" cy="727122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algn="ctr"/>
            <a:r>
              <a:rPr lang="en-US" altLang="zh-CN" b="1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In situ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6416040" y="3006725"/>
            <a:ext cx="21799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solidFill>
                  <a:srgbClr val="1407B9"/>
                </a:solidFill>
                <a:latin typeface="Times New Roman" panose="02020603050405020304" charset="0"/>
                <a:sym typeface="+mn-ea"/>
              </a:rPr>
              <a:t>R = 0.99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2730544" y="92320"/>
            <a:ext cx="5289461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Episodic variation on October 15, 2016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87097" y="507073"/>
            <a:ext cx="7981986" cy="6210063"/>
            <a:chOff x="1187097" y="507073"/>
            <a:chExt cx="7981986" cy="6210063"/>
          </a:xfrm>
        </p:grpSpPr>
        <p:grpSp>
          <p:nvGrpSpPr>
            <p:cNvPr id="2" name="Group 1"/>
            <p:cNvGrpSpPr/>
            <p:nvPr/>
          </p:nvGrpSpPr>
          <p:grpSpPr>
            <a:xfrm>
              <a:off x="1535748" y="663331"/>
              <a:ext cx="7633335" cy="5896610"/>
              <a:chOff x="360680" y="698500"/>
              <a:chExt cx="7633335" cy="5896610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360680" y="698500"/>
                <a:ext cx="7633335" cy="5896610"/>
                <a:chOff x="568" y="1100"/>
                <a:chExt cx="12021" cy="9286"/>
              </a:xfrm>
            </p:grpSpPr>
            <p:pic>
              <p:nvPicPr>
                <p:cNvPr id="6" name="图片 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68" y="5363"/>
                  <a:ext cx="11965" cy="4464"/>
                </a:xfrm>
                <a:prstGeom prst="rect">
                  <a:avLst/>
                </a:prstGeom>
              </p:spPr>
            </p:pic>
            <p:pic>
              <p:nvPicPr>
                <p:cNvPr id="9" name="图片 8"/>
                <p:cNvPicPr>
                  <a:picLocks noChangeAspect="1"/>
                </p:cNvPicPr>
                <p:nvPr/>
              </p:nvPicPr>
              <p:blipFill>
                <a:blip r:embed="rId4"/>
                <a:srcRect r="292" b="12107"/>
                <a:stretch>
                  <a:fillRect/>
                </a:stretch>
              </p:blipFill>
              <p:spPr>
                <a:xfrm>
                  <a:off x="1596" y="9827"/>
                  <a:ext cx="9570" cy="559"/>
                </a:xfrm>
                <a:prstGeom prst="rect">
                  <a:avLst/>
                </a:prstGeom>
              </p:spPr>
            </p:pic>
            <p:pic>
              <p:nvPicPr>
                <p:cNvPr id="50" name="图片 50" descr="Variation_daily_EVI_Ta_NEE_GEE_RES_Con_obs_mod_FJ"/>
                <p:cNvPicPr>
                  <a:picLocks noChangeAspect="1"/>
                </p:cNvPicPr>
                <p:nvPr/>
              </p:nvPicPr>
              <p:blipFill>
                <a:blip r:embed="rId5"/>
                <a:srcRect l="3595" t="-842" r="21613" b="37922"/>
                <a:stretch>
                  <a:fillRect/>
                </a:stretch>
              </p:blipFill>
              <p:spPr>
                <a:xfrm>
                  <a:off x="640" y="1100"/>
                  <a:ext cx="11949" cy="4637"/>
                </a:xfrm>
                <a:prstGeom prst="rect">
                  <a:avLst/>
                </a:prstGeom>
              </p:spPr>
            </p:pic>
          </p:grpSp>
          <p:sp>
            <p:nvSpPr>
              <p:cNvPr id="11" name="矩形 10"/>
              <p:cNvSpPr/>
              <p:nvPr/>
            </p:nvSpPr>
            <p:spPr>
              <a:xfrm>
                <a:off x="3355340" y="822960"/>
                <a:ext cx="206375" cy="5356225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6442710" y="822960"/>
                <a:ext cx="206375" cy="5356225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文本框 3"/>
            <p:cNvSpPr txBox="1"/>
            <p:nvPr/>
          </p:nvSpPr>
          <p:spPr>
            <a:xfrm>
              <a:off x="1187097" y="3151645"/>
              <a:ext cx="492443" cy="3565491"/>
            </a:xfrm>
            <a:prstGeom prst="rect">
              <a:avLst/>
            </a:prstGeom>
            <a:noFill/>
          </p:spPr>
          <p:txBody>
            <a:bodyPr vert="vert270" wrap="square" rtlCol="0" anchor="t">
              <a:spAutoFit/>
            </a:bodyPr>
            <a:lstStyle/>
            <a:p>
              <a:pPr algn="ctr"/>
              <a:r>
                <a:rPr lang="en-US" altLang="zh-CN" sz="2000" b="1" dirty="0" err="1">
                  <a:solidFill>
                    <a:srgbClr val="0432FF"/>
                  </a:solidFill>
                  <a:latin typeface="Times New Roman" panose="02020603050405020304" charset="0"/>
                  <a:sym typeface="+mn-ea"/>
                </a:rPr>
                <a:t>Wuying</a:t>
              </a:r>
              <a:r>
                <a:rPr lang="en-US" altLang="zh-CN" sz="2000" b="1" dirty="0">
                  <a:solidFill>
                    <a:srgbClr val="0432FF"/>
                  </a:solidFill>
                  <a:latin typeface="Times New Roman" panose="02020603050405020304" charset="0"/>
                  <a:sym typeface="+mn-ea"/>
                </a:rPr>
                <a:t> (mixed forest)</a:t>
              </a:r>
            </a:p>
          </p:txBody>
        </p:sp>
        <p:sp>
          <p:nvSpPr>
            <p:cNvPr id="14" name="文本框 3"/>
            <p:cNvSpPr txBox="1"/>
            <p:nvPr/>
          </p:nvSpPr>
          <p:spPr>
            <a:xfrm>
              <a:off x="1187097" y="507073"/>
              <a:ext cx="492443" cy="3100753"/>
            </a:xfrm>
            <a:prstGeom prst="rect">
              <a:avLst/>
            </a:prstGeom>
            <a:noFill/>
          </p:spPr>
          <p:txBody>
            <a:bodyPr vert="vert270" wrap="square" rtlCol="0" anchor="t">
              <a:spAutoFit/>
            </a:bodyPr>
            <a:lstStyle/>
            <a:p>
              <a:pPr algn="ctr"/>
              <a:r>
                <a:rPr lang="en-US" altLang="zh-CN" sz="2000" b="1" dirty="0" err="1">
                  <a:solidFill>
                    <a:srgbClr val="0432FF"/>
                  </a:solidFill>
                  <a:latin typeface="Times New Roman" panose="02020603050405020304" charset="0"/>
                  <a:sym typeface="+mn-ea"/>
                </a:rPr>
                <a:t>Fujin</a:t>
              </a:r>
              <a:r>
                <a:rPr lang="en-US" altLang="zh-CN" sz="2000" b="1" dirty="0">
                  <a:solidFill>
                    <a:srgbClr val="0432FF"/>
                  </a:solidFill>
                  <a:latin typeface="Times New Roman" panose="02020603050405020304" charset="0"/>
                  <a:sym typeface="+mn-ea"/>
                </a:rPr>
                <a:t> (cropland, rice)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" y="167640"/>
            <a:ext cx="6439535" cy="65398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" name="组合 11"/>
          <p:cNvGrpSpPr/>
          <p:nvPr/>
        </p:nvGrpSpPr>
        <p:grpSpPr>
          <a:xfrm>
            <a:off x="1483360" y="567690"/>
            <a:ext cx="681990" cy="499110"/>
            <a:chOff x="2536" y="3544"/>
            <a:chExt cx="1074" cy="786"/>
          </a:xfrm>
        </p:grpSpPr>
        <p:sp>
          <p:nvSpPr>
            <p:cNvPr id="10" name="椭圆 9"/>
            <p:cNvSpPr/>
            <p:nvPr/>
          </p:nvSpPr>
          <p:spPr>
            <a:xfrm>
              <a:off x="2536" y="3544"/>
              <a:ext cx="368" cy="47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3242" y="3853"/>
              <a:ext cx="368" cy="47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303895" y="2846070"/>
            <a:ext cx="779780" cy="498475"/>
            <a:chOff x="2536" y="3544"/>
            <a:chExt cx="1228" cy="785"/>
          </a:xfrm>
        </p:grpSpPr>
        <p:sp>
          <p:nvSpPr>
            <p:cNvPr id="20" name="椭圆 19"/>
            <p:cNvSpPr/>
            <p:nvPr/>
          </p:nvSpPr>
          <p:spPr>
            <a:xfrm>
              <a:off x="2536" y="3544"/>
              <a:ext cx="368" cy="47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3396" y="3853"/>
              <a:ext cx="368" cy="47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0578465" y="2868930"/>
            <a:ext cx="779780" cy="498475"/>
            <a:chOff x="2536" y="3544"/>
            <a:chExt cx="1228" cy="785"/>
          </a:xfrm>
        </p:grpSpPr>
        <p:sp>
          <p:nvSpPr>
            <p:cNvPr id="23" name="椭圆 22"/>
            <p:cNvSpPr/>
            <p:nvPr/>
          </p:nvSpPr>
          <p:spPr>
            <a:xfrm>
              <a:off x="2536" y="3544"/>
              <a:ext cx="368" cy="47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3396" y="3853"/>
              <a:ext cx="368" cy="47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矩形 24"/>
          <p:cNvSpPr/>
          <p:nvPr/>
        </p:nvSpPr>
        <p:spPr>
          <a:xfrm>
            <a:off x="13970" y="167640"/>
            <a:ext cx="6517005" cy="306705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6715760" y="1757680"/>
            <a:ext cx="35947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Anthropogenic emissions &amp; biogenic contribution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6701790" y="4220210"/>
            <a:ext cx="4112857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Anthropogenic emissions only</a:t>
            </a:r>
          </a:p>
        </p:txBody>
      </p:sp>
      <p:sp>
        <p:nvSpPr>
          <p:cNvPr id="29" name="右箭头 28"/>
          <p:cNvSpPr/>
          <p:nvPr/>
        </p:nvSpPr>
        <p:spPr>
          <a:xfrm rot="17580000">
            <a:off x="3089275" y="1129665"/>
            <a:ext cx="596900" cy="347345"/>
          </a:xfrm>
          <a:prstGeom prst="rightArrow">
            <a:avLst/>
          </a:prstGeom>
          <a:noFill/>
          <a:ln w="28575">
            <a:solidFill>
              <a:srgbClr val="00B05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9" name="组合 38"/>
          <p:cNvGrpSpPr/>
          <p:nvPr/>
        </p:nvGrpSpPr>
        <p:grpSpPr>
          <a:xfrm>
            <a:off x="5121910" y="902970"/>
            <a:ext cx="771525" cy="742950"/>
            <a:chOff x="9010" y="5028"/>
            <a:chExt cx="1215" cy="1170"/>
          </a:xfrm>
        </p:grpSpPr>
        <p:sp>
          <p:nvSpPr>
            <p:cNvPr id="30" name="右箭头 29"/>
            <p:cNvSpPr/>
            <p:nvPr/>
          </p:nvSpPr>
          <p:spPr>
            <a:xfrm rot="17580000">
              <a:off x="8813" y="5225"/>
              <a:ext cx="940" cy="547"/>
            </a:xfrm>
            <a:prstGeom prst="rightArrow">
              <a:avLst/>
            </a:prstGeom>
            <a:noFill/>
            <a:ln w="28575">
              <a:solidFill>
                <a:srgbClr val="00B05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右箭头 30"/>
            <p:cNvSpPr/>
            <p:nvPr/>
          </p:nvSpPr>
          <p:spPr>
            <a:xfrm rot="18840000">
              <a:off x="9495" y="5468"/>
              <a:ext cx="915" cy="547"/>
            </a:xfrm>
            <a:prstGeom prst="rightArrow">
              <a:avLst/>
            </a:prstGeom>
            <a:noFill/>
            <a:ln w="28575">
              <a:solidFill>
                <a:srgbClr val="00B05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右箭头 31"/>
          <p:cNvSpPr/>
          <p:nvPr/>
        </p:nvSpPr>
        <p:spPr>
          <a:xfrm rot="16200000">
            <a:off x="873760" y="1173480"/>
            <a:ext cx="596900" cy="347345"/>
          </a:xfrm>
          <a:prstGeom prst="rightArrow">
            <a:avLst/>
          </a:prstGeom>
          <a:noFill/>
          <a:ln w="28575">
            <a:solidFill>
              <a:srgbClr val="00B05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3455670" y="567055"/>
            <a:ext cx="681990" cy="499110"/>
            <a:chOff x="2536" y="3544"/>
            <a:chExt cx="1074" cy="786"/>
          </a:xfrm>
        </p:grpSpPr>
        <p:sp>
          <p:nvSpPr>
            <p:cNvPr id="3" name="椭圆 2"/>
            <p:cNvSpPr/>
            <p:nvPr/>
          </p:nvSpPr>
          <p:spPr>
            <a:xfrm>
              <a:off x="2536" y="3544"/>
              <a:ext cx="368" cy="47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/>
            <p:cNvSpPr/>
            <p:nvPr/>
          </p:nvSpPr>
          <p:spPr>
            <a:xfrm>
              <a:off x="3242" y="3853"/>
              <a:ext cx="368" cy="47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427345" y="558800"/>
            <a:ext cx="699770" cy="490220"/>
            <a:chOff x="2536" y="3544"/>
            <a:chExt cx="1102" cy="772"/>
          </a:xfrm>
        </p:grpSpPr>
        <p:sp>
          <p:nvSpPr>
            <p:cNvPr id="34" name="椭圆 33"/>
            <p:cNvSpPr/>
            <p:nvPr/>
          </p:nvSpPr>
          <p:spPr>
            <a:xfrm>
              <a:off x="2536" y="3544"/>
              <a:ext cx="368" cy="47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>
              <a:off x="3270" y="3839"/>
              <a:ext cx="368" cy="47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483360" y="3581400"/>
            <a:ext cx="699770" cy="490220"/>
            <a:chOff x="2536" y="3544"/>
            <a:chExt cx="1102" cy="772"/>
          </a:xfrm>
        </p:grpSpPr>
        <p:sp>
          <p:nvSpPr>
            <p:cNvPr id="37" name="椭圆 36"/>
            <p:cNvSpPr/>
            <p:nvPr/>
          </p:nvSpPr>
          <p:spPr>
            <a:xfrm>
              <a:off x="2536" y="3544"/>
              <a:ext cx="368" cy="47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3270" y="3839"/>
              <a:ext cx="368" cy="47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455670" y="3581400"/>
            <a:ext cx="699770" cy="490220"/>
            <a:chOff x="2536" y="3544"/>
            <a:chExt cx="1102" cy="772"/>
          </a:xfrm>
        </p:grpSpPr>
        <p:sp>
          <p:nvSpPr>
            <p:cNvPr id="41" name="椭圆 40"/>
            <p:cNvSpPr/>
            <p:nvPr/>
          </p:nvSpPr>
          <p:spPr>
            <a:xfrm>
              <a:off x="2536" y="3544"/>
              <a:ext cx="368" cy="47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3270" y="3839"/>
              <a:ext cx="368" cy="47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5440680" y="3577590"/>
            <a:ext cx="699770" cy="490220"/>
            <a:chOff x="2536" y="3544"/>
            <a:chExt cx="1102" cy="772"/>
          </a:xfrm>
        </p:grpSpPr>
        <p:sp>
          <p:nvSpPr>
            <p:cNvPr id="44" name="椭圆 43"/>
            <p:cNvSpPr/>
            <p:nvPr/>
          </p:nvSpPr>
          <p:spPr>
            <a:xfrm>
              <a:off x="2536" y="3544"/>
              <a:ext cx="368" cy="47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3270" y="3839"/>
              <a:ext cx="368" cy="47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6637020" y="5394325"/>
            <a:ext cx="5008245" cy="70675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Anthropogenic contribution: </a:t>
            </a:r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59.4 ± 5.9% </a:t>
            </a:r>
            <a:r>
              <a:rPr lang="en-US" altLang="zh-CN" sz="2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Biogenic contribution: </a:t>
            </a:r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40.6 ± 5.9%</a:t>
            </a:r>
            <a:r>
              <a:rPr lang="en-US" altLang="zh-CN" sz="20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6566535" y="85725"/>
            <a:ext cx="573278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Regional transport on October 15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75" y="1033780"/>
            <a:ext cx="9868535" cy="44938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4237892" y="5978749"/>
            <a:ext cx="4614211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</a:rPr>
              <a:t>Regional transport as well as subsidence? </a:t>
            </a:r>
          </a:p>
        </p:txBody>
      </p:sp>
      <p:sp>
        <p:nvSpPr>
          <p:cNvPr id="29" name="右箭头 28"/>
          <p:cNvSpPr/>
          <p:nvPr/>
        </p:nvSpPr>
        <p:spPr>
          <a:xfrm rot="13920000" flipH="1" flipV="1">
            <a:off x="7639050" y="3159760"/>
            <a:ext cx="935355" cy="367665"/>
          </a:xfrm>
          <a:prstGeom prst="rightArrow">
            <a:avLst/>
          </a:prstGeom>
          <a:noFill/>
          <a:ln w="28575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3782035" y="346578"/>
            <a:ext cx="4894930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Vertical cross-section on October 15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2305508" y="488130"/>
            <a:ext cx="7337583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OCO-2 retrieved XCO</a:t>
            </a:r>
            <a:r>
              <a:rPr lang="en-US" altLang="zh-CN" sz="2400" b="1" baseline="-25000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2</a:t>
            </a:r>
            <a:r>
              <a:rPr lang="en-US" altLang="zh-CN" sz="2400" b="1" dirty="0">
                <a:solidFill>
                  <a:srgbClr val="0432FF"/>
                </a:solidFill>
                <a:latin typeface="Times New Roman" panose="02020603050405020304" charset="0"/>
                <a:cs typeface="Times New Roman" panose="02020603050405020304" charset="0"/>
              </a:rPr>
              <a:t> (L2 Lite Version 9)</a:t>
            </a:r>
            <a:endParaRPr lang="en-US" altLang="zh-CN" sz="2400" b="1" baseline="-25000" dirty="0">
              <a:solidFill>
                <a:srgbClr val="0432FF"/>
              </a:solidFill>
              <a:latin typeface="Times New Roman" panose="02020603050405020304" charset="0"/>
              <a:sym typeface="+mn-e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15175" y="1189903"/>
            <a:ext cx="9378134" cy="5080001"/>
            <a:chOff x="1015999" y="1298544"/>
            <a:chExt cx="9378134" cy="5080001"/>
          </a:xfrm>
        </p:grpSpPr>
        <p:pic>
          <p:nvPicPr>
            <p:cNvPr id="5122" name="Picture 2" descr="http://www.caps.ou.edu/micronet/CO2_and_otherGHG/WRFV3.9.1.1/YSU/wrfchem3.9.1.1_R2_China2NE_10mb_Hil3ReShrubRES_addOce_restoreDF_ODIAC_CT2017.2016010100/wrfout_d01_XCO2overlayOCO2removebad_05UTC20smean_monthly_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4133" y="1298545"/>
              <a:ext cx="5080000" cy="5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http://www.caps.ou.edu/micronet/CO2_and_otherGHG/WRFV3.9.1.1/YSU/wrfchem3.9.1.1_R2_China2NE_10mb_Hil3ReShrubRES_addOce_restoreDF_ODIAC_CT2017.2016010100/wrfout_d01_XCO2overlayOCO2V9_05UTC20smean_20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999" y="1298544"/>
              <a:ext cx="5080001" cy="5080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875693" y="6085238"/>
            <a:ext cx="56307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Advantage: spatiotemporal coverage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Disadvantage: interfere with cloud and haze pollution!!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Comparision_XCO2_mod_OCO2-v9_XWind_average_d02_month3"/>
          <p:cNvPicPr>
            <a:picLocks noChangeAspect="1"/>
          </p:cNvPicPr>
          <p:nvPr/>
        </p:nvPicPr>
        <p:blipFill>
          <a:blip r:embed="rId2"/>
          <a:srcRect l="8712" t="-497" r="46673" b="778"/>
          <a:stretch>
            <a:fillRect/>
          </a:stretch>
        </p:blipFill>
        <p:spPr>
          <a:xfrm>
            <a:off x="-21590" y="559435"/>
            <a:ext cx="6142355" cy="62890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7475" y="1905"/>
            <a:ext cx="117684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Seasonal variation of XCO</a:t>
            </a:r>
            <a:r>
              <a:rPr lang="en-US" altLang="zh-CN" sz="2800" b="1" baseline="-25000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2</a:t>
            </a:r>
            <a:r>
              <a:rPr lang="en-US" altLang="zh-CN" sz="2800" b="1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 over Northeast China 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6384290" y="1132840"/>
            <a:ext cx="4236085" cy="3987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</a:rPr>
              <a:t>Seasonal variation range: 10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</a:rPr>
              <a:t>ppmv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384291" y="3012440"/>
            <a:ext cx="3507056" cy="10147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</a:rPr>
              <a:t>Annual mean contribution: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</a:rPr>
              <a:t>anthropogenic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charset="0"/>
                <a:cs typeface="宋体" panose="02010600030101010101" pitchFamily="2" charset="-122"/>
              </a:rPr>
              <a:t>: 0.84 </a:t>
            </a:r>
            <a:r>
              <a:rPr lang="en-US" altLang="zh-CN" sz="2000" b="1" dirty="0" err="1">
                <a:latin typeface="Times New Roman" panose="02020603050405020304" charset="0"/>
                <a:cs typeface="宋体" panose="02010600030101010101" pitchFamily="2" charset="-122"/>
              </a:rPr>
              <a:t>ppmv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charset="0"/>
                <a:cs typeface="宋体" panose="02010600030101010101" pitchFamily="2" charset="-122"/>
              </a:rPr>
              <a:t> </a:t>
            </a:r>
            <a:endParaRPr lang="en-US" altLang="zh-CN" sz="2000" b="1" dirty="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8000"/>
                </a:solidFill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</a:rPr>
              <a:t>biogenic: -0.60</a:t>
            </a:r>
            <a:r>
              <a:rPr lang="en-US" altLang="zh-CN" sz="2000" b="1" dirty="0">
                <a:solidFill>
                  <a:srgbClr val="1407B9"/>
                </a:solidFill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000" b="1" dirty="0" err="1"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</a:rPr>
              <a:t>ppmv</a:t>
            </a:r>
            <a:endParaRPr lang="en-US" altLang="zh-CN" sz="2000" b="1" dirty="0">
              <a:latin typeface="Times New Roman" panose="0202060305040502030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84290" y="5084445"/>
            <a:ext cx="5008245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</a:rPr>
              <a:t>Weak winds favors the large anthropogenic contribution of XCO</a:t>
            </a:r>
            <a:r>
              <a:rPr lang="en-US" altLang="zh-CN" sz="2000" b="1" baseline="-250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charset="0"/>
                <a:cs typeface="宋体" panose="02010600030101010101" pitchFamily="2" charset="-122"/>
              </a:rPr>
              <a:t>in summer 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772410" y="2677160"/>
            <a:ext cx="2020570" cy="3457575"/>
            <a:chOff x="4366" y="4216"/>
            <a:chExt cx="3182" cy="5445"/>
          </a:xfrm>
        </p:grpSpPr>
        <p:sp>
          <p:nvSpPr>
            <p:cNvPr id="8" name="椭圆 7"/>
            <p:cNvSpPr/>
            <p:nvPr/>
          </p:nvSpPr>
          <p:spPr>
            <a:xfrm>
              <a:off x="4366" y="4216"/>
              <a:ext cx="3183" cy="828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4366" y="8663"/>
              <a:ext cx="3183" cy="998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829560" y="4763770"/>
            <a:ext cx="19640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altLang="zh-CN" sz="1600" b="1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</a:rPr>
              <a:t>32% lower than the annual level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378004" y="130146"/>
            <a:ext cx="11820801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Mean diurnal variation of CO</a:t>
            </a:r>
            <a:r>
              <a:rPr lang="en-US" altLang="zh-CN" sz="2800" b="1" baseline="-25000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2</a:t>
            </a:r>
            <a:r>
              <a:rPr lang="en-US" altLang="zh-CN" sz="2800" b="1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 fluxes and concentrations in growing season 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2168672" y="6283563"/>
            <a:ext cx="730064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宋体" panose="02010600030101010101" pitchFamily="2" charset="-122"/>
              </a:rPr>
              <a:t>WRF-VPRM underestimates diurnal variation range over mixed forest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89929" y="769501"/>
            <a:ext cx="9055100" cy="5407779"/>
            <a:chOff x="-2540" y="769501"/>
            <a:chExt cx="9055100" cy="5407779"/>
          </a:xfrm>
        </p:grpSpPr>
        <p:pic>
          <p:nvPicPr>
            <p:cNvPr id="11" name="图片 11" descr="Duirnal_variaiton_CO2_NEE_obs_mod_growing_year"/>
            <p:cNvPicPr>
              <a:picLocks noChangeAspect="1"/>
            </p:cNvPicPr>
            <p:nvPr/>
          </p:nvPicPr>
          <p:blipFill>
            <a:blip r:embed="rId2"/>
            <a:srcRect l="3240" t="2370" r="16731" b="927"/>
            <a:stretch>
              <a:fillRect/>
            </a:stretch>
          </p:blipFill>
          <p:spPr>
            <a:xfrm>
              <a:off x="-2540" y="1060450"/>
              <a:ext cx="9055100" cy="511683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733129" y="798949"/>
              <a:ext cx="23948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 err="1">
                  <a:solidFill>
                    <a:srgbClr val="0432FF"/>
                  </a:solidFill>
                  <a:latin typeface="Times New Roman" panose="02020603050405020304" charset="0"/>
                  <a:sym typeface="+mn-ea"/>
                </a:rPr>
                <a:t>Wuying</a:t>
              </a:r>
              <a:r>
                <a:rPr lang="en-US" altLang="zh-CN" b="1" dirty="0">
                  <a:solidFill>
                    <a:srgbClr val="0432FF"/>
                  </a:solidFill>
                  <a:latin typeface="Times New Roman" panose="02020603050405020304" charset="0"/>
                  <a:sym typeface="+mn-ea"/>
                </a:rPr>
                <a:t> (mixed forest)</a:t>
              </a:r>
            </a:p>
          </p:txBody>
        </p:sp>
        <p:sp>
          <p:nvSpPr>
            <p:cNvPr id="7" name="文本框 3"/>
            <p:cNvSpPr txBox="1"/>
            <p:nvPr/>
          </p:nvSpPr>
          <p:spPr>
            <a:xfrm>
              <a:off x="0" y="769501"/>
              <a:ext cx="5296151" cy="3987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2000" b="1" dirty="0" err="1">
                  <a:solidFill>
                    <a:srgbClr val="0432FF"/>
                  </a:solidFill>
                  <a:latin typeface="Times New Roman" panose="02020603050405020304" charset="0"/>
                  <a:sym typeface="+mn-ea"/>
                </a:rPr>
                <a:t>Fujin</a:t>
              </a:r>
              <a:r>
                <a:rPr lang="en-US" altLang="zh-CN" sz="2000" b="1" dirty="0">
                  <a:solidFill>
                    <a:srgbClr val="0432FF"/>
                  </a:solidFill>
                  <a:latin typeface="Times New Roman" panose="02020603050405020304" charset="0"/>
                  <a:sym typeface="+mn-ea"/>
                </a:rPr>
                <a:t> (cropland, rice paddy)</a:t>
              </a: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634414" y="78134"/>
            <a:ext cx="11109260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Ensemble offline VPRM simulations over mixed forest, predictability of CO</a:t>
            </a:r>
            <a:r>
              <a:rPr lang="en-US" altLang="zh-CN" sz="2400" b="1" baseline="-25000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2</a:t>
            </a:r>
            <a:r>
              <a:rPr lang="en-US" altLang="zh-CN" sz="2400" b="1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 fluxes</a:t>
            </a:r>
          </a:p>
        </p:txBody>
      </p:sp>
      <p:pic>
        <p:nvPicPr>
          <p:cNvPr id="27" name="图片 27" descr="Sensitivity_VPRM_para_WY_randomturb2"/>
          <p:cNvPicPr>
            <a:picLocks noChangeAspect="1"/>
          </p:cNvPicPr>
          <p:nvPr/>
        </p:nvPicPr>
        <p:blipFill>
          <a:blip r:embed="rId3"/>
          <a:srcRect l="4937" t="-500" r="62419" b="5759"/>
          <a:stretch>
            <a:fillRect/>
          </a:stretch>
        </p:blipFill>
        <p:spPr>
          <a:xfrm>
            <a:off x="6639560" y="581025"/>
            <a:ext cx="4975225" cy="6256655"/>
          </a:xfrm>
          <a:prstGeom prst="rect">
            <a:avLst/>
          </a:prstGeom>
        </p:spPr>
      </p:pic>
      <p:pic>
        <p:nvPicPr>
          <p:cNvPr id="6" name="图片 6" descr="Sensitivity_VPRM_para_WY_growing_season3"/>
          <p:cNvPicPr>
            <a:picLocks noChangeAspect="1"/>
          </p:cNvPicPr>
          <p:nvPr/>
        </p:nvPicPr>
        <p:blipFill>
          <a:blip r:embed="rId4"/>
          <a:srcRect l="14213" t="7470" r="35152" b="22769"/>
          <a:stretch>
            <a:fillRect/>
          </a:stretch>
        </p:blipFill>
        <p:spPr>
          <a:xfrm>
            <a:off x="463550" y="3108960"/>
            <a:ext cx="5908675" cy="36245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" y="640715"/>
            <a:ext cx="5997575" cy="2537460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3750310" y="1913255"/>
            <a:ext cx="1052830" cy="25463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353" y="198539"/>
            <a:ext cx="10972440" cy="1144800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0000"/>
                </a:solidFill>
              </a:rPr>
              <a:t>Conclusions and future work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224287" y="1302937"/>
            <a:ext cx="11878573" cy="3719469"/>
          </a:xfrm>
        </p:spPr>
        <p:txBody>
          <a:bodyPr>
            <a:normAutofit fontScale="92500" lnSpcReduction="20000"/>
          </a:bodyPr>
          <a:lstStyle/>
          <a:p>
            <a:pPr marL="573405" indent="-34290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rgbClr val="0432FF"/>
                </a:solidFill>
                <a:latin typeface="Times New Roman" panose="02020603050405020304" charset="0"/>
                <a:cs typeface="宋体" panose="02010600030101010101" pitchFamily="2" charset="-122"/>
              </a:rPr>
              <a:t>Mixed forest is observed as a stronger CO</a:t>
            </a:r>
            <a:r>
              <a:rPr lang="en-US" altLang="zh-CN" sz="3200" b="1" baseline="-25000" dirty="0">
                <a:solidFill>
                  <a:srgbClr val="0432FF"/>
                </a:solidFill>
                <a:latin typeface="Times New Roman" panose="02020603050405020304" charset="0"/>
                <a:cs typeface="宋体" panose="02010600030101010101" pitchFamily="2" charset="-122"/>
              </a:rPr>
              <a:t>2</a:t>
            </a:r>
            <a:r>
              <a:rPr lang="en-US" altLang="zh-CN" sz="3200" b="1" dirty="0">
                <a:solidFill>
                  <a:srgbClr val="0432FF"/>
                </a:solidFill>
                <a:latin typeface="Times New Roman" panose="02020603050405020304" charset="0"/>
                <a:cs typeface="宋体" panose="02010600030101010101" pitchFamily="2" charset="-122"/>
              </a:rPr>
              <a:t> sink/source than rice paddy on average in 2016;</a:t>
            </a:r>
          </a:p>
          <a:p>
            <a:pPr marL="573405" indent="-34290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rgbClr val="0432FF"/>
                </a:solidFill>
                <a:latin typeface="Times New Roman" panose="02020603050405020304" charset="0"/>
                <a:cs typeface="宋体" panose="02010600030101010101" pitchFamily="2" charset="-122"/>
              </a:rPr>
              <a:t>Negative b</a:t>
            </a:r>
            <a:r>
              <a:rPr lang="en-US" altLang="zh-CN" sz="3200" b="1" dirty="0">
                <a:solidFill>
                  <a:srgbClr val="0432FF"/>
                </a:solidFill>
                <a:latin typeface="Times New Roman" panose="02020603050405020304" charset="0"/>
                <a:cs typeface="Times New Roman" panose="02020603050405020304" charset="0"/>
              </a:rPr>
              <a:t>io</a:t>
            </a:r>
            <a:r>
              <a:rPr lang="en-US" altLang="zh-CN" sz="3200" b="1" dirty="0">
                <a:solidFill>
                  <a:srgbClr val="0432FF"/>
                </a:solidFill>
                <a:latin typeface="Times New Roman" panose="02020603050405020304" charset="0"/>
                <a:cs typeface="宋体" panose="02010600030101010101" pitchFamily="2" charset="-122"/>
              </a:rPr>
              <a:t>genic</a:t>
            </a:r>
            <a:r>
              <a:rPr lang="en-US" altLang="zh-CN" sz="3200" b="1" dirty="0">
                <a:solidFill>
                  <a:srgbClr val="0432FF"/>
                </a:solidFill>
                <a:latin typeface="Times New Roman" panose="02020603050405020304" charset="0"/>
                <a:cs typeface="Times New Roman" panose="02020603050405020304" charset="0"/>
              </a:rPr>
              <a:t> contribution </a:t>
            </a:r>
            <a:r>
              <a:rPr lang="en-US" altLang="zh-CN" sz="3200" b="1" dirty="0">
                <a:solidFill>
                  <a:srgbClr val="0432FF"/>
                </a:solidFill>
                <a:latin typeface="Times New Roman" panose="02020603050405020304" charset="0"/>
                <a:cs typeface="宋体" panose="02010600030101010101" pitchFamily="2" charset="-122"/>
              </a:rPr>
              <a:t>offset about 70% of</a:t>
            </a:r>
            <a:r>
              <a:rPr lang="en-US" altLang="zh-CN" sz="3200" b="1" dirty="0">
                <a:solidFill>
                  <a:srgbClr val="0432FF"/>
                </a:solidFill>
                <a:latin typeface="Times New Roman" panose="02020603050405020304" charset="0"/>
                <a:cs typeface="Times New Roman" panose="02020603050405020304" charset="0"/>
              </a:rPr>
              <a:t> anthropogenic </a:t>
            </a:r>
            <a:r>
              <a:rPr lang="en-US" altLang="zh-CN" sz="3200" b="1" dirty="0">
                <a:solidFill>
                  <a:srgbClr val="0432FF"/>
                </a:solidFill>
                <a:latin typeface="Times New Roman" panose="02020603050405020304" charset="0"/>
                <a:cs typeface="宋体" panose="02010600030101010101" pitchFamily="2" charset="-122"/>
              </a:rPr>
              <a:t>contribution of XCO</a:t>
            </a:r>
            <a:r>
              <a:rPr lang="en-US" altLang="zh-CN" sz="3200" b="1" baseline="-25000" dirty="0">
                <a:solidFill>
                  <a:srgbClr val="0432FF"/>
                </a:solidFill>
                <a:latin typeface="Times New Roman" panose="02020603050405020304" charset="0"/>
                <a:cs typeface="宋体" panose="02010600030101010101" pitchFamily="2" charset="-122"/>
              </a:rPr>
              <a:t>2</a:t>
            </a:r>
            <a:r>
              <a:rPr lang="en-US" altLang="zh-CN" sz="3200" b="1" dirty="0">
                <a:solidFill>
                  <a:srgbClr val="0432FF"/>
                </a:solidFill>
                <a:latin typeface="Times New Roman" panose="02020603050405020304" charset="0"/>
                <a:cs typeface="宋体" panose="02010600030101010101" pitchFamily="2" charset="-122"/>
              </a:rPr>
              <a:t> over Northeast China in 2016;</a:t>
            </a:r>
          </a:p>
          <a:p>
            <a:pPr marL="573405" indent="-34290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rgbClr val="0432FF"/>
                </a:solidFill>
                <a:latin typeface="Times New Roman" panose="02020603050405020304" charset="0"/>
                <a:cs typeface="宋体" panose="02010600030101010101" pitchFamily="2" charset="-122"/>
              </a:rPr>
              <a:t>The uncertainty of  NEE simulation largely depends on four VPRM parameters, especially the </a:t>
            </a:r>
            <a:r>
              <a:rPr lang="en-US" altLang="zh-CN" sz="3200" b="1" dirty="0">
                <a:solidFill>
                  <a:srgbClr val="0432FF"/>
                </a:solidFill>
                <a:latin typeface="Times New Roman" panose="02020603050405020304" charset="0"/>
                <a:cs typeface="Times New Roman" panose="02020603050405020304" charset="0"/>
              </a:rPr>
              <a:t>maximum light use efficiency </a:t>
            </a:r>
            <a:r>
              <a:rPr lang="en-US" altLang="zh-CN" sz="3200" b="1" i="1" dirty="0" err="1">
                <a:solidFill>
                  <a:srgbClr val="0432FF"/>
                </a:solidFill>
                <a:latin typeface="Times New Roman" panose="02020603050405020304" charset="0"/>
                <a:cs typeface="Times New Roman" panose="02020603050405020304" charset="0"/>
              </a:rPr>
              <a:t>λ</a:t>
            </a:r>
            <a:r>
              <a:rPr lang="en-US" altLang="zh-CN" sz="3200" b="1" i="1" dirty="0">
                <a:solidFill>
                  <a:srgbClr val="0432FF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</a:p>
          <a:p>
            <a:endParaRPr lang="en-US" sz="3000" b="1" dirty="0">
              <a:solidFill>
                <a:srgbClr val="2A4CC0"/>
              </a:solidFill>
            </a:endParaRPr>
          </a:p>
        </p:txBody>
      </p:sp>
      <p:pic>
        <p:nvPicPr>
          <p:cNvPr id="4" name="Picture 4"/>
          <p:cNvPicPr/>
          <p:nvPr/>
        </p:nvPicPr>
        <p:blipFill rotWithShape="1">
          <a:blip r:embed="rId2"/>
          <a:srcRect l="2231" t="68991" r="2519" b="19249"/>
          <a:stretch/>
        </p:blipFill>
        <p:spPr>
          <a:xfrm>
            <a:off x="1198734" y="5409765"/>
            <a:ext cx="5532120" cy="475487"/>
          </a:xfrm>
          <a:prstGeom prst="rect">
            <a:avLst/>
          </a:prstGeom>
          <a:ln>
            <a:noFill/>
          </a:ln>
        </p:spPr>
      </p:pic>
      <p:grpSp>
        <p:nvGrpSpPr>
          <p:cNvPr id="9" name="Group 8"/>
          <p:cNvGrpSpPr/>
          <p:nvPr/>
        </p:nvGrpSpPr>
        <p:grpSpPr>
          <a:xfrm>
            <a:off x="3108960" y="5460274"/>
            <a:ext cx="365760" cy="457200"/>
            <a:chOff x="3108960" y="5460274"/>
            <a:chExt cx="365760" cy="457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108960" y="5460274"/>
              <a:ext cx="357051" cy="45720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3108960" y="5477691"/>
              <a:ext cx="365760" cy="407561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3785223" y="5795548"/>
            <a:ext cx="461665" cy="226985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dirty="0"/>
              <a:t>=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7773" y="590904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EVI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873865" y="5952669"/>
            <a:ext cx="284378" cy="299773"/>
            <a:chOff x="3108960" y="5460274"/>
            <a:chExt cx="365760" cy="45720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108960" y="5460274"/>
              <a:ext cx="357051" cy="45720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3108960" y="5477691"/>
              <a:ext cx="365760" cy="407561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3189365" y="6168552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1.25*(EVI-0.1)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07732" y="5992788"/>
            <a:ext cx="53094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/>
              <a:t>Also separate crop into C3/C4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9BD410-6753-D845-8686-54A12256CA01}"/>
              </a:ext>
            </a:extLst>
          </p:cNvPr>
          <p:cNvSpPr/>
          <p:nvPr/>
        </p:nvSpPr>
        <p:spPr>
          <a:xfrm>
            <a:off x="73573" y="5129942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A4CC0"/>
                </a:solidFill>
              </a:rPr>
              <a:t>Future: Update VPRM in WRF, including update the GEE equation and parameters.</a:t>
            </a:r>
          </a:p>
        </p:txBody>
      </p:sp>
    </p:spTree>
    <p:extLst>
      <p:ext uri="{BB962C8B-B14F-4D97-AF65-F5344CB8AC3E}">
        <p14:creationId xmlns:p14="http://schemas.microsoft.com/office/powerpoint/2010/main" val="16471043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0295"/>
          </a:xfrm>
        </p:spPr>
        <p:txBody>
          <a:bodyPr/>
          <a:lstStyle/>
          <a:p>
            <a:r>
              <a:rPr lang="en-US" altLang="zh-CN">
                <a:latin typeface="Times New Roman" panose="02020603050405020304" charset="0"/>
              </a:rPr>
              <a:t>CO</a:t>
            </a:r>
            <a:r>
              <a:rPr lang="en-US" altLang="zh-CN" baseline="-25000">
                <a:latin typeface="Times New Roman" panose="02020603050405020304" charset="0"/>
              </a:rPr>
              <a:t>2</a:t>
            </a:r>
            <a:r>
              <a:rPr lang="en-US" altLang="zh-CN">
                <a:latin typeface="Times New Roman" panose="02020603050405020304" charset="0"/>
              </a:rPr>
              <a:t> models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39140" y="1455420"/>
            <a:ext cx="11022330" cy="4351655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>
                <a:latin typeface="Times New Roman" panose="02020603050405020304" charset="0"/>
              </a:rPr>
              <a:t>Global models:</a:t>
            </a:r>
          </a:p>
          <a:p>
            <a:pPr lvl="1">
              <a:buFont typeface="宋体" panose="02010600030101010101" pitchFamily="2" charset="-122"/>
              <a:buChar char="－"/>
            </a:pPr>
            <a:r>
              <a:rPr lang="en-US" altLang="zh-CN">
                <a:latin typeface="Times New Roman" panose="02020603050405020304" charset="0"/>
                <a:sym typeface="+mn-ea"/>
              </a:rPr>
              <a:t>Chemistry transport model TM3 (Heiman, 1996), TM5 (Krol et al., 2005)</a:t>
            </a:r>
          </a:p>
          <a:p>
            <a:pPr lvl="1">
              <a:buFont typeface="宋体" panose="02010600030101010101" pitchFamily="2" charset="-122"/>
              <a:buChar char="－"/>
            </a:pPr>
            <a:r>
              <a:rPr lang="en-US" altLang="zh-CN">
                <a:latin typeface="Times New Roman" panose="02020603050405020304" charset="0"/>
              </a:rPr>
              <a:t>Laboratoire de Met´eorologie Dynamique, LMDZ（Hauglustaine et al., 2004）</a:t>
            </a:r>
          </a:p>
          <a:p>
            <a:pPr lvl="1">
              <a:buFont typeface="宋体" panose="02010600030101010101" pitchFamily="2" charset="-122"/>
              <a:buChar char="－"/>
            </a:pPr>
            <a:r>
              <a:rPr lang="en-US" altLang="zh-CN">
                <a:latin typeface="Times New Roman" panose="02020603050405020304" charset="0"/>
              </a:rPr>
              <a:t>ECHAM-4 (Max Planck Institute for Meteorology)</a:t>
            </a:r>
          </a:p>
          <a:p>
            <a:pPr lvl="1">
              <a:buFont typeface="宋体" panose="02010600030101010101" pitchFamily="2" charset="-122"/>
              <a:buChar char="－"/>
            </a:pPr>
            <a:r>
              <a:rPr lang="en-US" altLang="zh-CN">
                <a:latin typeface="Times New Roman" panose="02020603050405020304" charset="0"/>
              </a:rPr>
              <a:t>CarbonTracker (only simulate CO</a:t>
            </a:r>
            <a:r>
              <a:rPr lang="en-US" altLang="zh-CN" baseline="-25000">
                <a:latin typeface="Times New Roman" panose="02020603050405020304" charset="0"/>
              </a:rPr>
              <a:t>2</a:t>
            </a:r>
            <a:r>
              <a:rPr lang="en-US" altLang="zh-CN">
                <a:latin typeface="Times New Roman" panose="02020603050405020304" charset="0"/>
              </a:rPr>
              <a:t> fluxes, not CO</a:t>
            </a:r>
            <a:r>
              <a:rPr lang="en-US" altLang="zh-CN" baseline="-25000">
                <a:latin typeface="Times New Roman" panose="02020603050405020304" charset="0"/>
              </a:rPr>
              <a:t>2</a:t>
            </a:r>
            <a:r>
              <a:rPr lang="en-US" altLang="zh-CN">
                <a:latin typeface="Times New Roman" panose="02020603050405020304" charset="0"/>
              </a:rPr>
              <a:t> concentrations)</a:t>
            </a:r>
          </a:p>
          <a:p>
            <a:pPr marL="457200" lvl="1" indent="0">
              <a:buFont typeface="宋体" panose="02010600030101010101" pitchFamily="2" charset="-122"/>
              <a:buNone/>
            </a:pPr>
            <a:endParaRPr lang="en-US" altLang="zh-CN">
              <a:latin typeface="Times New Roman" panose="02020603050405020304" charset="0"/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en-US" altLang="zh-CN">
                <a:latin typeface="Times New Roman" panose="02020603050405020304" charset="0"/>
              </a:rPr>
              <a:t>Regional models:</a:t>
            </a:r>
          </a:p>
          <a:p>
            <a:pPr lvl="1">
              <a:buFont typeface="宋体" panose="02010600030101010101" pitchFamily="2" charset="-122"/>
              <a:buChar char="－"/>
            </a:pPr>
            <a:r>
              <a:rPr lang="en-US" altLang="zh-CN">
                <a:latin typeface="Times New Roman" panose="02020603050405020304" charset="0"/>
              </a:rPr>
              <a:t>NCAR episodic regional chemical transport mode, HANK（Hess et al., 2000）</a:t>
            </a:r>
          </a:p>
          <a:p>
            <a:pPr lvl="1">
              <a:buFont typeface="宋体" panose="02010600030101010101" pitchFamily="2" charset="-122"/>
              <a:buChar char="－"/>
            </a:pPr>
            <a:r>
              <a:rPr lang="en-US" altLang="zh-CN">
                <a:latin typeface="Times New Roman" panose="02020603050405020304" charset="0"/>
              </a:rPr>
              <a:t>Danish Eulerian Hemispheric Model, DEHM (Christensen, 1997)</a:t>
            </a:r>
          </a:p>
          <a:p>
            <a:pPr lvl="1">
              <a:buFont typeface="宋体" panose="02010600030101010101" pitchFamily="2" charset="-122"/>
              <a:buChar char="－"/>
            </a:pPr>
            <a:r>
              <a:rPr lang="en-US" altLang="zh-CN">
                <a:latin typeface="Times New Roman" panose="02020603050405020304" charset="0"/>
              </a:rPr>
              <a:t>REgional MOdel, REMO(Majewski, 1991)</a:t>
            </a:r>
          </a:p>
          <a:p>
            <a:pPr lvl="1">
              <a:buFont typeface="宋体" panose="02010600030101010101" pitchFamily="2" charset="-122"/>
              <a:buChar char="－"/>
            </a:pPr>
            <a:r>
              <a:rPr lang="en-US" altLang="zh-CN">
                <a:latin typeface="Times New Roman" panose="02020603050405020304" charset="0"/>
                <a:sym typeface="+mn-ea"/>
              </a:rPr>
              <a:t>DEHM-</a:t>
            </a:r>
            <a:r>
              <a:rPr lang="en-US" altLang="zh-CN">
                <a:latin typeface="Times New Roman" panose="02020603050405020304" charset="0"/>
              </a:rPr>
              <a:t>LSM (land surface model), (Geel et al., 2004)</a:t>
            </a:r>
          </a:p>
          <a:p>
            <a:pPr lvl="1">
              <a:buFont typeface="宋体" panose="02010600030101010101" pitchFamily="2" charset="-122"/>
              <a:buChar char="－"/>
            </a:pPr>
            <a:r>
              <a:rPr lang="en-US" altLang="zh-CN">
                <a:latin typeface="Times New Roman" panose="02020603050405020304" charset="0"/>
              </a:rPr>
              <a:t>RAMS-SiB2(Scott Denning et al., 2003)</a:t>
            </a:r>
          </a:p>
          <a:p>
            <a:pPr lvl="1">
              <a:buFont typeface="宋体" panose="02010600030101010101" pitchFamily="2" charset="-122"/>
              <a:buChar char="－"/>
            </a:pPr>
            <a:endParaRPr lang="en-US" altLang="zh-CN">
              <a:latin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26790" y="6314440"/>
            <a:ext cx="85331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/>
              <a:t>Reference: </a:t>
            </a:r>
            <a:r>
              <a:rPr lang="zh-CN" altLang="en-US"/>
              <a:t>https://www.atmos-chem-phys.net/7/3461/2007/acp-7-3461-2007.pdf</a:t>
            </a:r>
          </a:p>
        </p:txBody>
      </p:sp>
    </p:spTree>
    <p:extLst>
      <p:ext uri="{BB962C8B-B14F-4D97-AF65-F5344CB8AC3E}">
        <p14:creationId xmlns:p14="http://schemas.microsoft.com/office/powerpoint/2010/main" val="2442337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120" y="734060"/>
            <a:ext cx="8175625" cy="478218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015740" y="2413000"/>
            <a:ext cx="3322320" cy="2259965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379380" y="1690252"/>
            <a:ext cx="2423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charset="0"/>
              </a:rPr>
              <a:t>Terrestrial CO</a:t>
            </a:r>
            <a:r>
              <a:rPr lang="en-US" altLang="zh-CN" b="1" baseline="-25000" dirty="0">
                <a:latin typeface="Times New Roman" panose="02020603050405020304" charset="0"/>
              </a:rPr>
              <a:t>2</a:t>
            </a:r>
            <a:r>
              <a:rPr lang="en-US" altLang="zh-CN" b="1" dirty="0">
                <a:latin typeface="Times New Roman" panose="02020603050405020304" charset="0"/>
              </a:rPr>
              <a:t> fluxes</a:t>
            </a:r>
          </a:p>
        </p:txBody>
      </p:sp>
      <p:sp>
        <p:nvSpPr>
          <p:cNvPr id="13" name="上箭头 12"/>
          <p:cNvSpPr/>
          <p:nvPr/>
        </p:nvSpPr>
        <p:spPr>
          <a:xfrm>
            <a:off x="5387975" y="2011045"/>
            <a:ext cx="288925" cy="40195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9288145" y="3343592"/>
            <a:ext cx="212661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 dirty="0">
                <a:latin typeface="Times New Roman" panose="02020603050405020304" charset="0"/>
              </a:rPr>
              <a:t>IPCC (2007)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3122930" y="241935"/>
            <a:ext cx="5494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432FF"/>
                </a:solidFill>
                <a:latin typeface="Times New Roman" panose="02020603050405020304" charset="0"/>
              </a:rPr>
              <a:t>Global CO</a:t>
            </a:r>
            <a:r>
              <a:rPr lang="en-US" altLang="zh-CN" sz="3200" b="1" baseline="-25000" dirty="0">
                <a:solidFill>
                  <a:srgbClr val="0432FF"/>
                </a:solidFill>
                <a:latin typeface="Times New Roman" panose="02020603050405020304" charset="0"/>
              </a:rPr>
              <a:t>2</a:t>
            </a:r>
            <a:r>
              <a:rPr lang="en-US" altLang="zh-CN" sz="3200" b="1" dirty="0">
                <a:solidFill>
                  <a:srgbClr val="0432FF"/>
                </a:solidFill>
                <a:latin typeface="Times New Roman" panose="02020603050405020304" charset="0"/>
              </a:rPr>
              <a:t> sources and sinks</a:t>
            </a:r>
          </a:p>
        </p:txBody>
      </p:sp>
      <p:sp>
        <p:nvSpPr>
          <p:cNvPr id="2" name="Rectangle 1"/>
          <p:cNvSpPr/>
          <p:nvPr/>
        </p:nvSpPr>
        <p:spPr>
          <a:xfrm>
            <a:off x="2851999" y="5754608"/>
            <a:ext cx="4857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Uncertainties of terrestrial CO</a:t>
            </a:r>
            <a:r>
              <a:rPr lang="en-US" altLang="zh-CN" b="1" baseline="-25000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2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 fluxes are large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89A6D2-4F9B-1940-931D-95D87987240C}"/>
              </a:ext>
            </a:extLst>
          </p:cNvPr>
          <p:cNvGrpSpPr/>
          <p:nvPr/>
        </p:nvGrpSpPr>
        <p:grpSpPr>
          <a:xfrm>
            <a:off x="47625" y="625162"/>
            <a:ext cx="11957050" cy="3444240"/>
            <a:chOff x="47625" y="1623060"/>
            <a:chExt cx="11957050" cy="344424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rcRect l="143" r="2288" b="42382"/>
            <a:stretch>
              <a:fillRect/>
            </a:stretch>
          </p:blipFill>
          <p:spPr>
            <a:xfrm>
              <a:off x="47625" y="1623060"/>
              <a:ext cx="11957050" cy="344424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3607595" y="2008505"/>
              <a:ext cx="1535906" cy="267335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069975" y="324762"/>
            <a:ext cx="109347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Terrestrial CO</a:t>
            </a:r>
            <a:r>
              <a:rPr lang="en-US" altLang="zh-CN" sz="3200" b="1" baseline="-25000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2</a:t>
            </a:r>
            <a:r>
              <a:rPr lang="en-US" altLang="zh-CN" sz="3200" b="1" dirty="0">
                <a:solidFill>
                  <a:srgbClr val="0432FF"/>
                </a:solidFill>
                <a:latin typeface="Times New Roman" panose="02020603050405020304" charset="0"/>
                <a:sym typeface="+mn-ea"/>
              </a:rPr>
              <a:t> fluxes in different regions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E2105F-0DD4-A94B-A528-691DBA39591A}"/>
              </a:ext>
            </a:extLst>
          </p:cNvPr>
          <p:cNvGrpSpPr/>
          <p:nvPr/>
        </p:nvGrpSpPr>
        <p:grpSpPr>
          <a:xfrm>
            <a:off x="1295231" y="3820031"/>
            <a:ext cx="10504926" cy="2641610"/>
            <a:chOff x="2096614" y="3820031"/>
            <a:chExt cx="10504926" cy="2641610"/>
          </a:xfrm>
        </p:grpSpPr>
        <p:sp>
          <p:nvSpPr>
            <p:cNvPr id="5" name="Rectangle 4"/>
            <p:cNvSpPr/>
            <p:nvPr/>
          </p:nvSpPr>
          <p:spPr>
            <a:xfrm>
              <a:off x="6904468" y="5080855"/>
              <a:ext cx="56970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charset="0"/>
                  <a:sym typeface="+mn-ea"/>
                </a:rPr>
                <a:t>Uncertainties in each region/plant function are large too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CA620A6-1F3B-8840-8F9F-8B318B1A4B27}"/>
                </a:ext>
              </a:extLst>
            </p:cNvPr>
            <p:cNvGrpSpPr/>
            <p:nvPr/>
          </p:nvGrpSpPr>
          <p:grpSpPr>
            <a:xfrm>
              <a:off x="2096614" y="3820031"/>
              <a:ext cx="4702423" cy="2641610"/>
              <a:chOff x="2208757" y="4131309"/>
              <a:chExt cx="4702423" cy="2641610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A3788E73-D211-FD4D-BD59-60164F5C3A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71823" y="4131309"/>
                <a:ext cx="3739357" cy="2641610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1934168-6308-034D-A0FE-9212038E0238}"/>
                  </a:ext>
                </a:extLst>
              </p:cNvPr>
              <p:cNvSpPr/>
              <p:nvPr/>
            </p:nvSpPr>
            <p:spPr>
              <a:xfrm>
                <a:off x="2208757" y="6593681"/>
                <a:ext cx="1491966" cy="17923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dirty="0"/>
                  <a:t>King et al., 2012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1E7F8E2-0436-6649-97B5-2DD5C63E0065}"/>
              </a:ext>
            </a:extLst>
          </p:cNvPr>
          <p:cNvSpPr/>
          <p:nvPr/>
        </p:nvSpPr>
        <p:spPr>
          <a:xfrm>
            <a:off x="6400800" y="6593681"/>
            <a:ext cx="607219" cy="172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1069920" y="98280"/>
            <a:ext cx="10056600" cy="160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000" b="1" spc="-1" dirty="0">
                <a:solidFill>
                  <a:srgbClr val="2945FC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WRF/</a:t>
            </a:r>
            <a:r>
              <a:rPr lang="en-US" sz="4000" b="1" spc="-1" dirty="0" err="1">
                <a:solidFill>
                  <a:srgbClr val="2945FC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Chem</a:t>
            </a:r>
            <a:r>
              <a:rPr lang="en-US" sz="4000" b="1" spc="-1" dirty="0">
                <a:solidFill>
                  <a:srgbClr val="2945FC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-VPRM for CO</a:t>
            </a:r>
            <a:r>
              <a:rPr lang="en-US" sz="4000" b="1" spc="-1" baseline="-25000" dirty="0">
                <a:solidFill>
                  <a:srgbClr val="2945FC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</a:t>
            </a:r>
            <a:r>
              <a:rPr lang="en-US" sz="4000" b="1" spc="-1" dirty="0">
                <a:solidFill>
                  <a:srgbClr val="2945FC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simulation</a:t>
            </a:r>
          </a:p>
        </p:txBody>
      </p:sp>
      <p:sp>
        <p:nvSpPr>
          <p:cNvPr id="166" name="CustomShape 2"/>
          <p:cNvSpPr/>
          <p:nvPr/>
        </p:nvSpPr>
        <p:spPr>
          <a:xfrm>
            <a:off x="901040" y="1243400"/>
            <a:ext cx="10056600" cy="333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82880" indent="-181080">
              <a:lnSpc>
                <a:spcPct val="90000"/>
              </a:lnSpc>
              <a:buClr>
                <a:srgbClr val="9B2D1F"/>
              </a:buClr>
              <a:buSzPct val="85000"/>
              <a:buFont typeface="Wingdings" charset="2"/>
              <a:buChar char=""/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Vegetation Photosynthesis and Respiration Model (VPRM) (Xiao et al., 2004; </a:t>
            </a:r>
            <a:r>
              <a:rPr lang="en-US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Mahadevan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 et al., 2008; </a:t>
            </a:r>
            <a:r>
              <a:rPr lang="en-US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Ahmadov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Rockwell"/>
                <a:ea typeface="DejaVu Sans"/>
              </a:rPr>
              <a:t> et al., 2007)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9A0B8B1-65C0-0446-A625-67C44AFEA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6700" y="156575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40" descr="http://www.caps.ou.edu/micronet/CO2_and_otherGHG/WRFV3.9.1.1/YSU/wrfchem3.9.1.1_R2_CONUS_tracer16CTbc_10mb_convOnScavOff_Hilton3ReShrubRES_addOcean.2016010100/wrfout_d01_VPRMparameters_0.png">
            <a:extLst>
              <a:ext uri="{FF2B5EF4-FFF2-40B4-BE49-F238E27FC236}">
                <a16:creationId xmlns:a16="http://schemas.microsoft.com/office/drawing/2014/main" id="{4F33676C-945A-1849-B30F-3D0BBD9B03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4" t="8961" b="12572"/>
          <a:stretch>
            <a:fillRect/>
          </a:stretch>
        </p:blipFill>
        <p:spPr bwMode="auto">
          <a:xfrm>
            <a:off x="9477828" y="1565753"/>
            <a:ext cx="2670629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C90CE63C-AFBF-9242-8F62-F43FB79D8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6700" y="428116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14" descr="http://www.caps.ou.edu/micronet/CO2_and_otherGHG/WRFV3.9.1.1/YSU/wrfchem3.9.1.1_R2_CONUS_tracer16CTbc_10mb_convOnScavOff_Hilton3ReShrubRES_addOcean.2016010100/wrfout_d01_VPRMparameters_4.png">
            <a:extLst>
              <a:ext uri="{FF2B5EF4-FFF2-40B4-BE49-F238E27FC236}">
                <a16:creationId xmlns:a16="http://schemas.microsoft.com/office/drawing/2014/main" id="{13D376CB-EBC8-134F-99C7-CF984BF31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5" t="14392" b="12300"/>
          <a:stretch>
            <a:fillRect/>
          </a:stretch>
        </p:blipFill>
        <p:spPr bwMode="auto">
          <a:xfrm>
            <a:off x="9457218" y="4281169"/>
            <a:ext cx="2691240" cy="22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EBAD92-E85F-D74B-8557-06B150116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741" y="2245136"/>
            <a:ext cx="9290477" cy="352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9578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FC0D8-2640-6F46-8C52-DCCA9BDA4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spc="-1" dirty="0">
                <a:solidFill>
                  <a:srgbClr val="2945F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Implemented parameters from Hilton, Davis et al. (2013)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6F8D7ADE-DE8F-074D-8C90-C2F043D7638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76614" y="2141952"/>
              <a:ext cx="10371550" cy="343985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295612">
                      <a:extLst>
                        <a:ext uri="{9D8B030D-6E8A-4147-A177-3AD203B41FA5}">
                          <a16:colId xmlns:a16="http://schemas.microsoft.com/office/drawing/2014/main" val="1452960386"/>
                        </a:ext>
                      </a:extLst>
                    </a:gridCol>
                    <a:gridCol w="1296721">
                      <a:extLst>
                        <a:ext uri="{9D8B030D-6E8A-4147-A177-3AD203B41FA5}">
                          <a16:colId xmlns:a16="http://schemas.microsoft.com/office/drawing/2014/main" val="1366979117"/>
                        </a:ext>
                      </a:extLst>
                    </a:gridCol>
                    <a:gridCol w="1296721">
                      <a:extLst>
                        <a:ext uri="{9D8B030D-6E8A-4147-A177-3AD203B41FA5}">
                          <a16:colId xmlns:a16="http://schemas.microsoft.com/office/drawing/2014/main" val="198394615"/>
                        </a:ext>
                      </a:extLst>
                    </a:gridCol>
                    <a:gridCol w="1296721">
                      <a:extLst>
                        <a:ext uri="{9D8B030D-6E8A-4147-A177-3AD203B41FA5}">
                          <a16:colId xmlns:a16="http://schemas.microsoft.com/office/drawing/2014/main" val="241449925"/>
                        </a:ext>
                      </a:extLst>
                    </a:gridCol>
                    <a:gridCol w="1295612">
                      <a:extLst>
                        <a:ext uri="{9D8B030D-6E8A-4147-A177-3AD203B41FA5}">
                          <a16:colId xmlns:a16="http://schemas.microsoft.com/office/drawing/2014/main" val="574221730"/>
                        </a:ext>
                      </a:extLst>
                    </a:gridCol>
                    <a:gridCol w="1296721">
                      <a:extLst>
                        <a:ext uri="{9D8B030D-6E8A-4147-A177-3AD203B41FA5}">
                          <a16:colId xmlns:a16="http://schemas.microsoft.com/office/drawing/2014/main" val="1567965917"/>
                        </a:ext>
                      </a:extLst>
                    </a:gridCol>
                    <a:gridCol w="1296721">
                      <a:extLst>
                        <a:ext uri="{9D8B030D-6E8A-4147-A177-3AD203B41FA5}">
                          <a16:colId xmlns:a16="http://schemas.microsoft.com/office/drawing/2014/main" val="2693173188"/>
                        </a:ext>
                      </a:extLst>
                    </a:gridCol>
                    <a:gridCol w="1296721">
                      <a:extLst>
                        <a:ext uri="{9D8B030D-6E8A-4147-A177-3AD203B41FA5}">
                          <a16:colId xmlns:a16="http://schemas.microsoft.com/office/drawing/2014/main" val="1115906669"/>
                        </a:ext>
                      </a:extLst>
                    </a:gridCol>
                  </a:tblGrid>
                  <a:tr h="145114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:endParaRPr lang="en-US" sz="11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Evergreen forest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Deciduous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forest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Mixed forest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Shrub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Savanna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Crop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Grass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1848861885"/>
                      </a:ext>
                    </a:extLst>
                  </a:tr>
                  <a:tr h="49717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𝑃𝐴𝑅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745.306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514.13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419.5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590.7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600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1074.9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717.1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1187301179"/>
                      </a:ext>
                    </a:extLst>
                  </a:tr>
                  <a:tr h="49717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oMath>
                            </m:oMathPara>
                          </a14:m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0.13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0.1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0.1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0.18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0.18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0.085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0.115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2702575885"/>
                      </a:ext>
                    </a:extLst>
                  </a:tr>
                  <a:tr h="49717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oMath>
                            </m:oMathPara>
                          </a14:m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0.1247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0.092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0.2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0.0634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0.2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0.13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0.0515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3512127231"/>
                      </a:ext>
                    </a:extLst>
                  </a:tr>
                  <a:tr h="497176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0.2496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0.843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0.27248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0.2684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0.3376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0.542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-0.0986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11222514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6F8D7ADE-DE8F-074D-8C90-C2F043D7638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49525780"/>
                  </p:ext>
                </p:extLst>
              </p:nvPr>
            </p:nvGraphicFramePr>
            <p:xfrm>
              <a:off x="776614" y="2141952"/>
              <a:ext cx="10371550" cy="343985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295612">
                      <a:extLst>
                        <a:ext uri="{9D8B030D-6E8A-4147-A177-3AD203B41FA5}">
                          <a16:colId xmlns:a16="http://schemas.microsoft.com/office/drawing/2014/main" val="1452960386"/>
                        </a:ext>
                      </a:extLst>
                    </a:gridCol>
                    <a:gridCol w="1296721">
                      <a:extLst>
                        <a:ext uri="{9D8B030D-6E8A-4147-A177-3AD203B41FA5}">
                          <a16:colId xmlns:a16="http://schemas.microsoft.com/office/drawing/2014/main" val="1366979117"/>
                        </a:ext>
                      </a:extLst>
                    </a:gridCol>
                    <a:gridCol w="1296721">
                      <a:extLst>
                        <a:ext uri="{9D8B030D-6E8A-4147-A177-3AD203B41FA5}">
                          <a16:colId xmlns:a16="http://schemas.microsoft.com/office/drawing/2014/main" val="198394615"/>
                        </a:ext>
                      </a:extLst>
                    </a:gridCol>
                    <a:gridCol w="1296721">
                      <a:extLst>
                        <a:ext uri="{9D8B030D-6E8A-4147-A177-3AD203B41FA5}">
                          <a16:colId xmlns:a16="http://schemas.microsoft.com/office/drawing/2014/main" val="241449925"/>
                        </a:ext>
                      </a:extLst>
                    </a:gridCol>
                    <a:gridCol w="1295612">
                      <a:extLst>
                        <a:ext uri="{9D8B030D-6E8A-4147-A177-3AD203B41FA5}">
                          <a16:colId xmlns:a16="http://schemas.microsoft.com/office/drawing/2014/main" val="574221730"/>
                        </a:ext>
                      </a:extLst>
                    </a:gridCol>
                    <a:gridCol w="1296721">
                      <a:extLst>
                        <a:ext uri="{9D8B030D-6E8A-4147-A177-3AD203B41FA5}">
                          <a16:colId xmlns:a16="http://schemas.microsoft.com/office/drawing/2014/main" val="1567965917"/>
                        </a:ext>
                      </a:extLst>
                    </a:gridCol>
                    <a:gridCol w="1296721">
                      <a:extLst>
                        <a:ext uri="{9D8B030D-6E8A-4147-A177-3AD203B41FA5}">
                          <a16:colId xmlns:a16="http://schemas.microsoft.com/office/drawing/2014/main" val="2693173188"/>
                        </a:ext>
                      </a:extLst>
                    </a:gridCol>
                    <a:gridCol w="1296721">
                      <a:extLst>
                        <a:ext uri="{9D8B030D-6E8A-4147-A177-3AD203B41FA5}">
                          <a16:colId xmlns:a16="http://schemas.microsoft.com/office/drawing/2014/main" val="1115906669"/>
                        </a:ext>
                      </a:extLst>
                    </a:gridCol>
                  </a:tblGrid>
                  <a:tr h="145114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</a:pPr>
                          <a:endParaRPr lang="en-US" sz="1100"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Evergreen forest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Deciduous</a:t>
                          </a:r>
                        </a:p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forest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Mixed forest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Shrub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Savanna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Crop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Grass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1848861885"/>
                      </a:ext>
                    </a:extLst>
                  </a:tr>
                  <a:tr h="4971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>
                          <a:blip r:embed="rId2"/>
                          <a:stretch>
                            <a:fillRect l="-980" t="-294872" r="-701961" b="-3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745.306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514.13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419.5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590.7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600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1074.9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717.1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1187301179"/>
                      </a:ext>
                    </a:extLst>
                  </a:tr>
                  <a:tr h="4971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>
                          <a:blip r:embed="rId2"/>
                          <a:stretch>
                            <a:fillRect l="-980" t="-394872" r="-701961" b="-2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0.13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0.1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0.1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0.18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0.18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0.085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0.115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2702575885"/>
                      </a:ext>
                    </a:extLst>
                  </a:tr>
                  <a:tr h="4971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>
                          <a:blip r:embed="rId2"/>
                          <a:stretch>
                            <a:fillRect l="-980" t="-482500" r="-701961" b="-9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0.1247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0.092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0.2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0.0634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0.2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0.13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0.0515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3512127231"/>
                      </a:ext>
                    </a:extLst>
                  </a:tr>
                  <a:tr h="4971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>
                          <a:blip r:embed="rId2"/>
                          <a:stretch>
                            <a:fillRect l="-980" t="-597436" r="-7019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0.2496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0.843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0.27248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0.2684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0.3376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0.542</a:t>
                          </a:r>
                          <a:endParaRPr lang="en-US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-0.0986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112225140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AEA5BCB6-79D8-C14A-A092-3513A4DBD1FD}"/>
              </a:ext>
            </a:extLst>
          </p:cNvPr>
          <p:cNvSpPr/>
          <p:nvPr/>
        </p:nvSpPr>
        <p:spPr>
          <a:xfrm>
            <a:off x="3276545" y="5934566"/>
            <a:ext cx="4842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Geneva"/>
                <a:ea typeface="Gulim"/>
              </a:rPr>
              <a:t>And other minor changes to VPRM in WRF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7A2E40-D685-B34E-96C7-2F118D6E713D}"/>
              </a:ext>
            </a:extLst>
          </p:cNvPr>
          <p:cNvSpPr/>
          <p:nvPr/>
        </p:nvSpPr>
        <p:spPr>
          <a:xfrm>
            <a:off x="2004164" y="161603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A4CC0"/>
                </a:solidFill>
              </a:rPr>
              <a:t>Calibrated using eddy covariance tower data over North America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061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531352" y="583088"/>
            <a:ext cx="3379748" cy="6274912"/>
            <a:chOff x="8605868" y="-163595"/>
            <a:chExt cx="3379748" cy="6274912"/>
          </a:xfrm>
        </p:grpSpPr>
        <p:pic>
          <p:nvPicPr>
            <p:cNvPr id="7" name="Picture 4" descr="http://www.caps.ou.edu/micronet/CO2_and_otherGHG/WRFV3.9/YSU/wrfchem3.9_NCEP_DOE_CONUS_Spectralnudge_tracer16CTbc_1stTestCTbc34layers.2016010100/wrfout_d01_co2CT_7CST_2016scale_0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2"/>
            <a:stretch/>
          </p:blipFill>
          <p:spPr bwMode="auto">
            <a:xfrm>
              <a:off x="8605868" y="-163595"/>
              <a:ext cx="3305232" cy="3732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http://www.caps.ou.edu/micronet/CO2_and_otherGHG/WRFV3.9/YSU/wrfchem3.9_NCEP_DOE_CONUS_Spectralnudge_tracer16CTbc_1stTestCTbc34layers.2016010100/wrfout_d01_co2CT_7CST_2016scale_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84" t="5564"/>
            <a:stretch/>
          </p:blipFill>
          <p:spPr bwMode="auto">
            <a:xfrm>
              <a:off x="8605868" y="2517725"/>
              <a:ext cx="3379748" cy="3593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2" descr="http://www.caps.ou.edu/micronet/CO2_and_otherGHG/WRFV3.9/YSU/wrfchem3.9_NCEP_DOE_CONUS_Spectralnudge_tracer16CTbc.2016010100/wrfout_d01_CO2_BIO_diurnal_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72" y="846000"/>
            <a:ext cx="5411569" cy="541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847" y="273600"/>
            <a:ext cx="10972440" cy="743607"/>
          </a:xfrm>
        </p:spPr>
        <p:txBody>
          <a:bodyPr/>
          <a:lstStyle/>
          <a:p>
            <a:r>
              <a:rPr lang="en-US" sz="4000" b="1" spc="-1" dirty="0">
                <a:solidFill>
                  <a:srgbClr val="2945FC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+mn-cs"/>
              </a:rPr>
              <a:t>Downscaling in year 2016 from CT-NRT.v2017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2494156" y="5606712"/>
            <a:ext cx="9416944" cy="512259"/>
          </a:xfrm>
        </p:spPr>
        <p:txBody>
          <a:bodyPr>
            <a:normAutofit fontScale="85000"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WRF-VPRM IC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 rot="5400000">
            <a:off x="7182306" y="2483648"/>
            <a:ext cx="913451" cy="16566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7168" y="6118971"/>
            <a:ext cx="103460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Geneva"/>
                <a:ea typeface="Gulim"/>
              </a:rPr>
              <a:t>Point 1: both IC/BC are time dependent</a:t>
            </a:r>
          </a:p>
          <a:p>
            <a:r>
              <a:rPr lang="en-US" b="1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Geneva"/>
                <a:ea typeface="Gulim"/>
              </a:rPr>
              <a:t>Point 2: resolution of WRF-VPRM is much higher, adequate to investigate impact of weather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998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677A029-9152-6A48-9668-8970346B8731}"/>
              </a:ext>
            </a:extLst>
          </p:cNvPr>
          <p:cNvGraphicFramePr>
            <a:graphicFrameLocks noGrp="1"/>
          </p:cNvGraphicFramePr>
          <p:nvPr/>
        </p:nvGraphicFramePr>
        <p:xfrm>
          <a:off x="225469" y="467378"/>
          <a:ext cx="11538378" cy="6235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7791">
                  <a:extLst>
                    <a:ext uri="{9D8B030D-6E8A-4147-A177-3AD203B41FA5}">
                      <a16:colId xmlns:a16="http://schemas.microsoft.com/office/drawing/2014/main" val="1944728217"/>
                    </a:ext>
                  </a:extLst>
                </a:gridCol>
                <a:gridCol w="6690587">
                  <a:extLst>
                    <a:ext uri="{9D8B030D-6E8A-4147-A177-3AD203B41FA5}">
                      <a16:colId xmlns:a16="http://schemas.microsoft.com/office/drawing/2014/main" val="313601886"/>
                    </a:ext>
                  </a:extLst>
                </a:gridCol>
              </a:tblGrid>
              <a:tr h="26097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Short wave radiation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Dudhia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786230435"/>
                  </a:ext>
                </a:extLst>
              </a:tr>
              <a:tr h="2610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Long wave radiation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rapid radiative transfer model (RRTM)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140852148"/>
                  </a:ext>
                </a:extLst>
              </a:tr>
              <a:tr h="2610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Boundary layer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YSU  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544112525"/>
                  </a:ext>
                </a:extLst>
              </a:tr>
              <a:tr h="2610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Microphysics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Morrison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52422188"/>
                  </a:ext>
                </a:extLst>
              </a:tr>
              <a:tr h="2610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Cumulus 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Grell-Freitas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123003523"/>
                  </a:ext>
                </a:extLst>
              </a:tr>
              <a:tr h="2610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Land surface model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NOAH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841085859"/>
                  </a:ext>
                </a:extLst>
              </a:tr>
              <a:tr h="2610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Vertical levels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47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540372182"/>
                  </a:ext>
                </a:extLst>
              </a:tr>
              <a:tr h="2610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Horizontal resolution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12 km </a:t>
                      </a:r>
                      <a:r>
                        <a:rPr lang="en-US" sz="1900">
                          <a:effectLst/>
                          <a:sym typeface="Symbol" pitchFamily="2" charset="2"/>
                        </a:rPr>
                        <a:t></a:t>
                      </a:r>
                      <a:r>
                        <a:rPr lang="en-US" sz="1900">
                          <a:effectLst/>
                        </a:rPr>
                        <a:t> 12 km with 266</a:t>
                      </a:r>
                      <a:r>
                        <a:rPr lang="en-US" sz="1900">
                          <a:effectLst/>
                          <a:sym typeface="Symbol" pitchFamily="2" charset="2"/>
                        </a:rPr>
                        <a:t></a:t>
                      </a:r>
                      <a:r>
                        <a:rPr lang="en-US" sz="1900">
                          <a:effectLst/>
                        </a:rPr>
                        <a:t>443 grid points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621770968"/>
                  </a:ext>
                </a:extLst>
              </a:tr>
              <a:tr h="2610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Time step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60 seconds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435264319"/>
                  </a:ext>
                </a:extLst>
              </a:tr>
              <a:tr h="5451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err="1">
                          <a:effectLst/>
                        </a:rPr>
                        <a:t>Meteo</a:t>
                      </a:r>
                      <a:r>
                        <a:rPr lang="en-US" sz="1900" dirty="0">
                          <a:effectLst/>
                        </a:rPr>
                        <a:t> initial and lateral boundary conditions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NCEP/DOE Reanalysis 2 (R2)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493934126"/>
                  </a:ext>
                </a:extLst>
              </a:tr>
              <a:tr h="5451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CO</a:t>
                      </a:r>
                      <a:r>
                        <a:rPr lang="en-US" sz="1900" baseline="-25000">
                          <a:effectLst/>
                        </a:rPr>
                        <a:t>2</a:t>
                      </a:r>
                      <a:r>
                        <a:rPr lang="en-US" sz="1900">
                          <a:effectLst/>
                        </a:rPr>
                        <a:t> initial and lateral boundary conditions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</a:rPr>
                        <a:t>CarbonTracker</a:t>
                      </a:r>
                      <a:r>
                        <a:rPr lang="en-US" sz="1900" dirty="0">
                          <a:effectLst/>
                        </a:rPr>
                        <a:t> global simulation 3</a:t>
                      </a:r>
                      <a:r>
                        <a:rPr lang="en-US" sz="1900" baseline="30000" dirty="0">
                          <a:effectLst/>
                        </a:rPr>
                        <a:t>o</a:t>
                      </a:r>
                      <a:r>
                        <a:rPr lang="en-US" sz="1900" dirty="0">
                          <a:effectLst/>
                          <a:sym typeface="Symbol" pitchFamily="2" charset="2"/>
                        </a:rPr>
                        <a:t></a:t>
                      </a:r>
                      <a:r>
                        <a:rPr lang="en-US" sz="1900" dirty="0">
                          <a:effectLst/>
                        </a:rPr>
                        <a:t>2</a:t>
                      </a:r>
                      <a:r>
                        <a:rPr lang="en-US" sz="1900" baseline="30000" dirty="0">
                          <a:effectLst/>
                        </a:rPr>
                        <a:t>o</a:t>
                      </a:r>
                      <a:r>
                        <a:rPr lang="en-US" sz="1900" dirty="0">
                          <a:effectLst/>
                        </a:rPr>
                        <a:t> outputs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889461500"/>
                  </a:ext>
                </a:extLst>
              </a:tr>
              <a:tr h="2610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</a:rPr>
                        <a:t>Interior nudging 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</a:rPr>
                        <a:t>Spectral nudging</a:t>
                      </a:r>
                      <a:endParaRPr lang="en-US" sz="19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752850171"/>
                  </a:ext>
                </a:extLst>
              </a:tr>
              <a:tr h="5451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</a:rPr>
                        <a:t>nudging variables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</a:rPr>
                        <a:t>horizontal wind components, temperature, geopotential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442489486"/>
                  </a:ext>
                </a:extLst>
              </a:tr>
              <a:tr h="2610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nudging coefficient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3</a:t>
                      </a:r>
                      <a:r>
                        <a:rPr lang="en-US" sz="1900">
                          <a:effectLst/>
                          <a:sym typeface="Symbol" pitchFamily="2" charset="2"/>
                        </a:rPr>
                        <a:t></a:t>
                      </a:r>
                      <a:r>
                        <a:rPr lang="en-US" sz="1900">
                          <a:effectLst/>
                        </a:rPr>
                        <a:t>10</a:t>
                      </a:r>
                      <a:r>
                        <a:rPr lang="en-US" sz="1900" baseline="30000">
                          <a:effectLst/>
                        </a:rPr>
                        <a:t>-5</a:t>
                      </a:r>
                      <a:r>
                        <a:rPr lang="en-US" sz="1900">
                          <a:effectLst/>
                        </a:rPr>
                        <a:t> s</a:t>
                      </a:r>
                      <a:r>
                        <a:rPr lang="en-US" sz="1900" baseline="30000">
                          <a:effectLst/>
                        </a:rPr>
                        <a:t>-1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651325754"/>
                  </a:ext>
                </a:extLst>
              </a:tr>
              <a:tr h="2610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nudging height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above PBL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215374737"/>
                  </a:ext>
                </a:extLst>
              </a:tr>
              <a:tr h="54510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wave number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5 and 3 in the zonal and meridional directions respectively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288318810"/>
                  </a:ext>
                </a:extLst>
              </a:tr>
              <a:tr h="2610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nudging period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</a:rPr>
                        <a:t>throughout the downscaling simulation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65555058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B104F56-6E71-024E-B5C5-28374578F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407" y="-338202"/>
            <a:ext cx="10972440" cy="1144800"/>
          </a:xfrm>
        </p:spPr>
        <p:txBody>
          <a:bodyPr/>
          <a:lstStyle/>
          <a:p>
            <a:r>
              <a:rPr lang="en-US" sz="4000" b="1" spc="-1" dirty="0">
                <a:solidFill>
                  <a:srgbClr val="2945FC"/>
                </a:solidFill>
                <a:uFill>
                  <a:solidFill>
                    <a:srgbClr val="FFFFFF"/>
                  </a:solidFill>
                </a:uFill>
                <a:latin typeface="Arial"/>
                <a:cs typeface="+mn-cs"/>
              </a:rPr>
              <a:t>configuration for WRF-VPRM downscaling </a:t>
            </a:r>
          </a:p>
        </p:txBody>
      </p:sp>
    </p:spTree>
    <p:extLst>
      <p:ext uri="{BB962C8B-B14F-4D97-AF65-F5344CB8AC3E}">
        <p14:creationId xmlns:p14="http://schemas.microsoft.com/office/powerpoint/2010/main" val="2159837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1338</Words>
  <Application>Microsoft Macintosh PowerPoint</Application>
  <PresentationFormat>Widescreen</PresentationFormat>
  <Paragraphs>244</Paragraphs>
  <Slides>38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宋体</vt:lpstr>
      <vt:lpstr>华文楷体</vt:lpstr>
      <vt:lpstr>Arial</vt:lpstr>
      <vt:lpstr>Calibri</vt:lpstr>
      <vt:lpstr>Calibri Light</vt:lpstr>
      <vt:lpstr>Cambria Math</vt:lpstr>
      <vt:lpstr>Geneva</vt:lpstr>
      <vt:lpstr>Rockwell</vt:lpstr>
      <vt:lpstr>Symbol</vt:lpstr>
      <vt:lpstr>Times New Roman</vt:lpstr>
      <vt:lpstr>Wingdings</vt:lpstr>
      <vt:lpstr>Office 主题</vt:lpstr>
      <vt:lpstr>Equation.DSMT4</vt:lpstr>
      <vt:lpstr>PowerPoint Presentation</vt:lpstr>
      <vt:lpstr>CO2-induced global warming? </vt:lpstr>
      <vt:lpstr>PowerPoint Presentation</vt:lpstr>
      <vt:lpstr>PowerPoint Presentation</vt:lpstr>
      <vt:lpstr>PowerPoint Presentation</vt:lpstr>
      <vt:lpstr>PowerPoint Presentation</vt:lpstr>
      <vt:lpstr>Implemented parameters from Hilton, Davis et al. (2013)</vt:lpstr>
      <vt:lpstr>Downscaling in year 2016 from CT-NRT.v2017</vt:lpstr>
      <vt:lpstr>configuration for WRF-VPRM downscaling </vt:lpstr>
      <vt:lpstr>PowerPoint Presentation</vt:lpstr>
      <vt:lpstr>PowerPoint Presentation</vt:lpstr>
      <vt:lpstr>XCO2 at  the 4 TCCON sites</vt:lpstr>
      <vt:lpstr>Evaluation of  CT2017</vt:lpstr>
      <vt:lpstr>Individual contribution to XCO2</vt:lpstr>
      <vt:lpstr>Compare with OCO-2; individual contributions</vt:lpstr>
      <vt:lpstr>Compare with OCO-2, individual cases</vt:lpstr>
      <vt:lpstr>Statistic evaluation of XCO2 using OCO-2 data</vt:lpstr>
      <vt:lpstr>Case study July 25</vt:lpstr>
      <vt:lpstr>Case study, Aug 5 OCO-2 underpass</vt:lpstr>
      <vt:lpstr>Aug 21,2016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and future work</vt:lpstr>
      <vt:lpstr>CO2 models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leexl</dc:creator>
  <cp:lastModifiedBy>Hu, Xiaoming</cp:lastModifiedBy>
  <cp:revision>233</cp:revision>
  <cp:lastPrinted>2019-06-16T21:57:11Z</cp:lastPrinted>
  <dcterms:created xsi:type="dcterms:W3CDTF">2019-03-26T16:30:00Z</dcterms:created>
  <dcterms:modified xsi:type="dcterms:W3CDTF">2019-06-26T14:15:01Z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2052-10.1.0.6930</vt:lpwstr>
  </property>
</Properties>
</file>