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291" r:id="rId3"/>
    <p:sldId id="380" r:id="rId4"/>
    <p:sldId id="316" r:id="rId5"/>
    <p:sldId id="383" r:id="rId6"/>
    <p:sldId id="332" r:id="rId7"/>
    <p:sldId id="374" r:id="rId8"/>
    <p:sldId id="361" r:id="rId9"/>
    <p:sldId id="362" r:id="rId10"/>
    <p:sldId id="381" r:id="rId11"/>
    <p:sldId id="382" r:id="rId12"/>
    <p:sldId id="363" r:id="rId13"/>
    <p:sldId id="373" r:id="rId14"/>
    <p:sldId id="365" r:id="rId15"/>
    <p:sldId id="375" r:id="rId16"/>
    <p:sldId id="370" r:id="rId17"/>
    <p:sldId id="371" r:id="rId18"/>
    <p:sldId id="372" r:id="rId19"/>
    <p:sldId id="376" r:id="rId20"/>
    <p:sldId id="352" r:id="rId21"/>
    <p:sldId id="378" r:id="rId22"/>
    <p:sldId id="354" r:id="rId23"/>
    <p:sldId id="367" r:id="rId24"/>
    <p:sldId id="366" r:id="rId25"/>
    <p:sldId id="379" r:id="rId26"/>
    <p:sldId id="333" r:id="rId27"/>
    <p:sldId id="356" r:id="rId28"/>
    <p:sldId id="357" r:id="rId29"/>
    <p:sldId id="368" r:id="rId30"/>
    <p:sldId id="369" r:id="rId31"/>
    <p:sldId id="377" r:id="rId32"/>
    <p:sldId id="301" r:id="rId33"/>
    <p:sldId id="335" r:id="rId34"/>
    <p:sldId id="336" r:id="rId35"/>
    <p:sldId id="337" r:id="rId36"/>
    <p:sldId id="341" r:id="rId37"/>
    <p:sldId id="338" r:id="rId38"/>
    <p:sldId id="339" r:id="rId39"/>
    <p:sldId id="340" r:id="rId40"/>
    <p:sldId id="342" r:id="rId41"/>
    <p:sldId id="343" r:id="rId42"/>
    <p:sldId id="344" r:id="rId43"/>
    <p:sldId id="345" r:id="rId44"/>
    <p:sldId id="346" r:id="rId45"/>
    <p:sldId id="347" r:id="rId46"/>
    <p:sldId id="351" r:id="rId47"/>
    <p:sldId id="348" r:id="rId48"/>
    <p:sldId id="350" r:id="rId49"/>
    <p:sldId id="270" r:id="rId50"/>
    <p:sldId id="257" r:id="rId51"/>
    <p:sldId id="273" r:id="rId52"/>
    <p:sldId id="274" r:id="rId53"/>
    <p:sldId id="261" r:id="rId54"/>
    <p:sldId id="262" r:id="rId55"/>
    <p:sldId id="275" r:id="rId56"/>
    <p:sldId id="276" r:id="rId57"/>
    <p:sldId id="277" r:id="rId58"/>
    <p:sldId id="279" r:id="rId59"/>
    <p:sldId id="278" r:id="rId60"/>
    <p:sldId id="280" r:id="rId61"/>
    <p:sldId id="281" r:id="rId62"/>
    <p:sldId id="282" r:id="rId63"/>
    <p:sldId id="283" r:id="rId64"/>
    <p:sldId id="271" r:id="rId65"/>
    <p:sldId id="293" r:id="rId6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94694"/>
  </p:normalViewPr>
  <p:slideViewPr>
    <p:cSldViewPr snapToObjects="1">
      <p:cViewPr varScale="1">
        <p:scale>
          <a:sx n="121" d="100"/>
          <a:sy n="121" d="100"/>
        </p:scale>
        <p:origin x="177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CCD4F-B997-411B-872F-403FBCBC4419}" type="datetimeFigureOut">
              <a:rPr lang="en-US" smtClean="0"/>
              <a:t>7/15/25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EADD4-445A-40FE-B730-777CB310FC0F}" type="slidenum">
              <a:rPr lang="en-US" smtClean="0"/>
              <a:t>‹#›</a:t>
            </a:fld>
            <a:endParaRPr lang="en-US"/>
          </a:p>
        </p:txBody>
      </p:sp>
    </p:spTree>
    <p:extLst>
      <p:ext uri="{BB962C8B-B14F-4D97-AF65-F5344CB8AC3E}">
        <p14:creationId xmlns:p14="http://schemas.microsoft.com/office/powerpoint/2010/main" val="1820154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EADD4-445A-40FE-B730-777CB310FC0F}" type="slidenum">
              <a:rPr lang="en-US" smtClean="0"/>
              <a:t>11</a:t>
            </a:fld>
            <a:endParaRPr lang="en-US"/>
          </a:p>
        </p:txBody>
      </p:sp>
    </p:spTree>
    <p:extLst>
      <p:ext uri="{BB962C8B-B14F-4D97-AF65-F5344CB8AC3E}">
        <p14:creationId xmlns:p14="http://schemas.microsoft.com/office/powerpoint/2010/main" val="2736721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EADD4-445A-40FE-B730-777CB310FC0F}" type="slidenum">
              <a:rPr lang="en-US" smtClean="0"/>
              <a:t>24</a:t>
            </a:fld>
            <a:endParaRPr lang="en-US"/>
          </a:p>
        </p:txBody>
      </p:sp>
    </p:spTree>
    <p:extLst>
      <p:ext uri="{BB962C8B-B14F-4D97-AF65-F5344CB8AC3E}">
        <p14:creationId xmlns:p14="http://schemas.microsoft.com/office/powerpoint/2010/main" val="20353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Apart from LLJs, cold front, </a:t>
            </a:r>
            <a:r>
              <a:rPr lang="en-US" dirty="0" err="1"/>
              <a:t>mesoscale</a:t>
            </a:r>
            <a:r>
              <a:rPr lang="en-US" dirty="0"/>
              <a:t> motions such as gravity waves</a:t>
            </a:r>
            <a:r>
              <a:rPr lang="en-US" baseline="0" dirty="0"/>
              <a:t> can also cause nocturnal mixing events.</a:t>
            </a:r>
            <a:endParaRPr lang="en-US" dirty="0"/>
          </a:p>
        </p:txBody>
      </p:sp>
      <p:sp>
        <p:nvSpPr>
          <p:cNvPr id="4" name="Slide Number Placeholder 3"/>
          <p:cNvSpPr>
            <a:spLocks noGrp="1"/>
          </p:cNvSpPr>
          <p:nvPr>
            <p:ph type="sldNum" sz="quarter" idx="10"/>
          </p:nvPr>
        </p:nvSpPr>
        <p:spPr/>
        <p:txBody>
          <a:bodyPr/>
          <a:lstStyle/>
          <a:p>
            <a:fld id="{DA8EADD4-445A-40FE-B730-777CB310FC0F}" type="slidenum">
              <a:rPr lang="en-US" smtClean="0"/>
              <a:t>49</a:t>
            </a:fld>
            <a:endParaRPr lang="en-US"/>
          </a:p>
        </p:txBody>
      </p:sp>
    </p:spTree>
    <p:extLst>
      <p:ext uri="{BB962C8B-B14F-4D97-AF65-F5344CB8AC3E}">
        <p14:creationId xmlns:p14="http://schemas.microsoft.com/office/powerpoint/2010/main" val="292578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218BE"/>
                </a:solidFill>
                <a:effectLst/>
                <a:latin typeface="Times New Roman" panose="02020603050405020304" pitchFamily="18" charset="0"/>
                <a:ea typeface="Calibri" panose="020F0502020204030204" pitchFamily="34" charset="0"/>
                <a:cs typeface="Times New Roman" panose="02020603050405020304" pitchFamily="18" charset="0"/>
              </a:rPr>
              <a:t>Such UHI characteristics were reported for many cities.  </a:t>
            </a:r>
            <a:endParaRPr kumimoji="0" lang="en-US" altLang="en-US" sz="1200" b="0" i="0" u="none" strike="noStrike" cap="none" normalizeH="0" baseline="0" dirty="0">
              <a:ln>
                <a:noFill/>
              </a:ln>
              <a:solidFill>
                <a:srgbClr val="0218BE"/>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D669628-C7D9-48DB-B859-65EFE0DF5173}" type="slidenum">
              <a:rPr lang="en-US" smtClean="0"/>
              <a:t>51</a:t>
            </a:fld>
            <a:endParaRPr lang="en-US"/>
          </a:p>
        </p:txBody>
      </p:sp>
    </p:spTree>
    <p:extLst>
      <p:ext uri="{BB962C8B-B14F-4D97-AF65-F5344CB8AC3E}">
        <p14:creationId xmlns:p14="http://schemas.microsoft.com/office/powerpoint/2010/main" val="188000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A36D62B-0EF7-4BDC-9A3F-559ABFAAF0E6}" type="datetime1">
              <a:rPr lang="en-US"/>
              <a:pPr>
                <a:defRPr/>
              </a:pPr>
              <a:t>7/15/25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8193B3-78D3-47ED-8107-29C34046E31D}" type="slidenum">
              <a:rPr lang="en-US"/>
              <a:pPr>
                <a:defRPr/>
              </a:pPr>
              <a:t>‹#›</a:t>
            </a:fld>
            <a:endParaRPr lang="en-US"/>
          </a:p>
        </p:txBody>
      </p:sp>
    </p:spTree>
    <p:extLst>
      <p:ext uri="{BB962C8B-B14F-4D97-AF65-F5344CB8AC3E}">
        <p14:creationId xmlns:p14="http://schemas.microsoft.com/office/powerpoint/2010/main" val="4141091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59E38E-80C8-499D-BB3C-94220C67C2DD}" type="datetime1">
              <a:rPr lang="en-US"/>
              <a:pPr>
                <a:defRPr/>
              </a:pPr>
              <a:t>7/15/25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DB1036-8A73-4DD4-9136-9935B9818C30}" type="slidenum">
              <a:rPr lang="en-US"/>
              <a:pPr>
                <a:defRPr/>
              </a:pPr>
              <a:t>‹#›</a:t>
            </a:fld>
            <a:endParaRPr lang="en-US"/>
          </a:p>
        </p:txBody>
      </p:sp>
    </p:spTree>
    <p:extLst>
      <p:ext uri="{BB962C8B-B14F-4D97-AF65-F5344CB8AC3E}">
        <p14:creationId xmlns:p14="http://schemas.microsoft.com/office/powerpoint/2010/main" val="326657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4921CB3-2E70-43CF-9346-6972CAD13160}" type="datetime1">
              <a:rPr lang="en-US"/>
              <a:pPr>
                <a:defRPr/>
              </a:pPr>
              <a:t>7/15/25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ECAF18-3787-4F64-B666-B869745BC2F6}" type="slidenum">
              <a:rPr lang="en-US"/>
              <a:pPr>
                <a:defRPr/>
              </a:pPr>
              <a:t>‹#›</a:t>
            </a:fld>
            <a:endParaRPr lang="en-US"/>
          </a:p>
        </p:txBody>
      </p:sp>
    </p:spTree>
    <p:extLst>
      <p:ext uri="{BB962C8B-B14F-4D97-AF65-F5344CB8AC3E}">
        <p14:creationId xmlns:p14="http://schemas.microsoft.com/office/powerpoint/2010/main" val="29934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28D589-1D91-49D9-8310-00D5F3575B46}" type="datetime1">
              <a:rPr lang="en-US"/>
              <a:pPr>
                <a:defRPr/>
              </a:pPr>
              <a:t>7/15/25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E8A61B-912B-482D-A794-AB358CD772ED}" type="slidenum">
              <a:rPr lang="en-US"/>
              <a:pPr>
                <a:defRPr/>
              </a:pPr>
              <a:t>‹#›</a:t>
            </a:fld>
            <a:endParaRPr lang="en-US"/>
          </a:p>
        </p:txBody>
      </p:sp>
    </p:spTree>
    <p:extLst>
      <p:ext uri="{BB962C8B-B14F-4D97-AF65-F5344CB8AC3E}">
        <p14:creationId xmlns:p14="http://schemas.microsoft.com/office/powerpoint/2010/main" val="339106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10002F-D9DE-4AD6-A876-A2E39DC5683C}" type="datetime1">
              <a:rPr lang="en-US"/>
              <a:pPr>
                <a:defRPr/>
              </a:pPr>
              <a:t>7/15/25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6F1533-E04B-4278-914D-644A3C8FA2F8}" type="slidenum">
              <a:rPr lang="en-US"/>
              <a:pPr>
                <a:defRPr/>
              </a:pPr>
              <a:t>‹#›</a:t>
            </a:fld>
            <a:endParaRPr lang="en-US"/>
          </a:p>
        </p:txBody>
      </p:sp>
    </p:spTree>
    <p:extLst>
      <p:ext uri="{BB962C8B-B14F-4D97-AF65-F5344CB8AC3E}">
        <p14:creationId xmlns:p14="http://schemas.microsoft.com/office/powerpoint/2010/main" val="3786595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6D056A-087E-404F-AAFC-C6C616F975B2}" type="datetime1">
              <a:rPr lang="en-US"/>
              <a:pPr>
                <a:defRPr/>
              </a:pPr>
              <a:t>7/15/25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382B86-A129-4820-A830-4DADE097C79D}" type="slidenum">
              <a:rPr lang="en-US"/>
              <a:pPr>
                <a:defRPr/>
              </a:pPr>
              <a:t>‹#›</a:t>
            </a:fld>
            <a:endParaRPr lang="en-US"/>
          </a:p>
        </p:txBody>
      </p:sp>
    </p:spTree>
    <p:extLst>
      <p:ext uri="{BB962C8B-B14F-4D97-AF65-F5344CB8AC3E}">
        <p14:creationId xmlns:p14="http://schemas.microsoft.com/office/powerpoint/2010/main" val="339981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B6DAD34-3EAC-425A-9C46-92FE36894319}" type="datetime1">
              <a:rPr lang="en-US"/>
              <a:pPr>
                <a:defRPr/>
              </a:pPr>
              <a:t>7/15/25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560ABF0-B0CA-4132-96C9-A853B68DAFA6}" type="slidenum">
              <a:rPr lang="en-US"/>
              <a:pPr>
                <a:defRPr/>
              </a:pPr>
              <a:t>‹#›</a:t>
            </a:fld>
            <a:endParaRPr lang="en-US"/>
          </a:p>
        </p:txBody>
      </p:sp>
    </p:spTree>
    <p:extLst>
      <p:ext uri="{BB962C8B-B14F-4D97-AF65-F5344CB8AC3E}">
        <p14:creationId xmlns:p14="http://schemas.microsoft.com/office/powerpoint/2010/main" val="4165438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52B8ADB-07D4-4274-BBB0-55371BE9F558}" type="datetime1">
              <a:rPr lang="en-US"/>
              <a:pPr>
                <a:defRPr/>
              </a:pPr>
              <a:t>7/15/25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B436D8-3CD7-4310-A245-AF95C0FA09F3}" type="slidenum">
              <a:rPr lang="en-US"/>
              <a:pPr>
                <a:defRPr/>
              </a:pPr>
              <a:t>‹#›</a:t>
            </a:fld>
            <a:endParaRPr lang="en-US"/>
          </a:p>
        </p:txBody>
      </p:sp>
    </p:spTree>
    <p:extLst>
      <p:ext uri="{BB962C8B-B14F-4D97-AF65-F5344CB8AC3E}">
        <p14:creationId xmlns:p14="http://schemas.microsoft.com/office/powerpoint/2010/main" val="1726599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7F932D-019B-410F-91C3-D48C43B166C6}" type="datetime1">
              <a:rPr lang="en-US"/>
              <a:pPr>
                <a:defRPr/>
              </a:pPr>
              <a:t>7/15/25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C0CF99-82D8-40C7-A94C-DCAAC61D4F52}" type="slidenum">
              <a:rPr lang="en-US"/>
              <a:pPr>
                <a:defRPr/>
              </a:pPr>
              <a:t>‹#›</a:t>
            </a:fld>
            <a:endParaRPr lang="en-US"/>
          </a:p>
        </p:txBody>
      </p:sp>
    </p:spTree>
    <p:extLst>
      <p:ext uri="{BB962C8B-B14F-4D97-AF65-F5344CB8AC3E}">
        <p14:creationId xmlns:p14="http://schemas.microsoft.com/office/powerpoint/2010/main" val="79143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D1D276A-40FD-4DA9-82D6-4A1CD5A61F07}" type="datetime1">
              <a:rPr lang="en-US"/>
              <a:pPr>
                <a:defRPr/>
              </a:pPr>
              <a:t>7/15/25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560ADC-92C9-4D5B-B933-F8C5CF467F73}" type="slidenum">
              <a:rPr lang="en-US"/>
              <a:pPr>
                <a:defRPr/>
              </a:pPr>
              <a:t>‹#›</a:t>
            </a:fld>
            <a:endParaRPr lang="en-US"/>
          </a:p>
        </p:txBody>
      </p:sp>
    </p:spTree>
    <p:extLst>
      <p:ext uri="{BB962C8B-B14F-4D97-AF65-F5344CB8AC3E}">
        <p14:creationId xmlns:p14="http://schemas.microsoft.com/office/powerpoint/2010/main" val="241445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44A050-7CD3-4894-A46E-F61E5FADC18F}" type="datetime1">
              <a:rPr lang="en-US"/>
              <a:pPr>
                <a:defRPr/>
              </a:pPr>
              <a:t>7/15/25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D28914-753D-4C94-80FE-36DED637A85A}" type="slidenum">
              <a:rPr lang="en-US"/>
              <a:pPr>
                <a:defRPr/>
              </a:pPr>
              <a:t>‹#›</a:t>
            </a:fld>
            <a:endParaRPr lang="en-US"/>
          </a:p>
        </p:txBody>
      </p:sp>
    </p:spTree>
    <p:extLst>
      <p:ext uri="{BB962C8B-B14F-4D97-AF65-F5344CB8AC3E}">
        <p14:creationId xmlns:p14="http://schemas.microsoft.com/office/powerpoint/2010/main" val="195666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D456812F-1920-4298-A19D-9BF4D20343D8}" type="datetime1">
              <a:rPr lang="en-US"/>
              <a:pPr>
                <a:defRPr/>
              </a:pPr>
              <a:t>7/15/25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32AE055A-284E-477C-A394-08832C2EC7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9" charset="-128"/>
          <a:cs typeface="ＭＳ Ｐゴシック" pitchFamily="29" charset="-128"/>
        </a:defRPr>
      </a:lvl1pPr>
      <a:lvl2pPr algn="ctr" defTabSz="457200" rtl="0" eaLnBrk="0" fontAlgn="base" hangingPunct="0">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2pPr>
      <a:lvl3pPr algn="ctr" defTabSz="457200" rtl="0" eaLnBrk="0" fontAlgn="base" hangingPunct="0">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3pPr>
      <a:lvl4pPr algn="ctr" defTabSz="457200" rtl="0" eaLnBrk="0" fontAlgn="base" hangingPunct="0">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4pPr>
      <a:lvl5pPr algn="ctr" defTabSz="457200" rtl="0" eaLnBrk="0" fontAlgn="base" hangingPunct="0">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5pPr>
      <a:lvl6pPr marL="457200" algn="ctr" defTabSz="457200" rtl="0" fontAlgn="base">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6pPr>
      <a:lvl7pPr marL="914400" algn="ctr" defTabSz="457200" rtl="0" fontAlgn="base">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7pPr>
      <a:lvl8pPr marL="1371600" algn="ctr" defTabSz="457200" rtl="0" fontAlgn="base">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8pPr>
      <a:lvl9pPr marL="1828800" algn="ctr" defTabSz="457200" rtl="0" fontAlgn="base">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9" charset="-128"/>
          <a:cs typeface="ＭＳ Ｐゴシック" pitchFamily="29"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9"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9"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9"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anvas.ou.edu/courses/363503" TargetMode="External"/><Relationship Id="rId2" Type="http://schemas.openxmlformats.org/officeDocument/2006/relationships/hyperlink" Target="http://www.caps.ou.edu/~xh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https://caps.ou.edu/micronet/L_Band_Radiosonde/Beltsville/profile/201007/TS_profile_Theta_withPBL_q_16.png"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caps.ou.edu/xhu/files/HuetalAirPollution3-s2.0-B9780323960267000217.pdf" TargetMode="External"/><Relationship Id="rId4" Type="http://schemas.openxmlformats.org/officeDocument/2006/relationships/hyperlink" Target="https://doi.org/10.1016/B978-0-323-96026-7.00021-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hyperlink" Target="http://onlinelibrary.wiley.com/doi/10.1002/2016JD026309/e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www.dropbox.com/scl/fi/5vxwra037hys5b0fbi9tq/DOE_CH4_Aug21_2024CloseGap_poster_xhu.pdf?rlkey=56klqlw08xxmfa6z87jdy8x0y&amp;dl=0"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hyperlink" Target="http://dx.doi.org/10.1175/MWR-D-15-0201.1" TargetMode="External"/><Relationship Id="rId13" Type="http://schemas.openxmlformats.org/officeDocument/2006/relationships/hyperlink" Target="https://caps.ou.edu/xhu/files/HuetalAirPollution3-s2.0-B9780323960267000217.pdf" TargetMode="External"/><Relationship Id="rId3" Type="http://schemas.openxmlformats.org/officeDocument/2006/relationships/hyperlink" Target="http://www.sciencedirect.com/science/article/pii/S135223101101017X" TargetMode="External"/><Relationship Id="rId7" Type="http://schemas.openxmlformats.org/officeDocument/2006/relationships/hyperlink" Target="http://journals.ametsoc.org/doi/abs/10.1175/MWR-D-15-0201.1" TargetMode="External"/><Relationship Id="rId12" Type="http://schemas.openxmlformats.org/officeDocument/2006/relationships/hyperlink" Target="https://doi.org/10.1016/B978-0-323-96026-7.00021-7" TargetMode="External"/><Relationship Id="rId2" Type="http://schemas.openxmlformats.org/officeDocument/2006/relationships/hyperlink" Target="http://www.agu.org/pubs/crossref/2011/2011GL049229.shtml" TargetMode="External"/><Relationship Id="rId1" Type="http://schemas.openxmlformats.org/officeDocument/2006/relationships/slideLayout" Target="../slideLayouts/slideLayout2.xml"/><Relationship Id="rId6" Type="http://schemas.openxmlformats.org/officeDocument/2006/relationships/hyperlink" Target="http://dx.doi.org/10.1016/j.scitotenv.2014.08.053" TargetMode="External"/><Relationship Id="rId11" Type="http://schemas.openxmlformats.org/officeDocument/2006/relationships/hyperlink" Target="http://twister.ou.edu/papers/HuEtal_MWR2019.pdf" TargetMode="External"/><Relationship Id="rId5" Type="http://schemas.openxmlformats.org/officeDocument/2006/relationships/hyperlink" Target="http://www.sciencedirect.com/science/article/pii/S0048969714012327" TargetMode="External"/><Relationship Id="rId10" Type="http://schemas.openxmlformats.org/officeDocument/2006/relationships/hyperlink" Target="https://doi.org/10.1175/MWR-D-19-0085.1" TargetMode="External"/><Relationship Id="rId4" Type="http://schemas.openxmlformats.org/officeDocument/2006/relationships/hyperlink" Target="http://dx.doi.org/10.1016/j.atmosenv.2012.12.046" TargetMode="External"/><Relationship Id="rId9" Type="http://schemas.openxmlformats.org/officeDocument/2006/relationships/hyperlink" Target="https://journals.ametsoc.org/doi/10.1175/MWR-D-19-0085.1"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25972" y="304800"/>
            <a:ext cx="9372600" cy="1470025"/>
          </a:xfrm>
        </p:spPr>
        <p:txBody>
          <a:bodyPr/>
          <a:lstStyle/>
          <a:p>
            <a:pPr eaLnBrk="1" hangingPunct="1"/>
            <a:r>
              <a:rPr lang="en-US" sz="4000" b="1" dirty="0">
                <a:solidFill>
                  <a:srgbClr val="FF0000"/>
                </a:solidFill>
              </a:rPr>
              <a:t>Boundary layer structure and processes,</a:t>
            </a:r>
            <a:br>
              <a:rPr lang="en-US" sz="4000" b="1" dirty="0">
                <a:solidFill>
                  <a:srgbClr val="FF0000"/>
                </a:solidFill>
              </a:rPr>
            </a:br>
            <a:r>
              <a:rPr lang="en-US" sz="4000" b="1" dirty="0">
                <a:solidFill>
                  <a:srgbClr val="FF0000"/>
                </a:solidFill>
              </a:rPr>
              <a:t>interactions with pollutants/urban</a:t>
            </a:r>
            <a:r>
              <a:rPr lang="en-US" sz="4000" dirty="0">
                <a:solidFill>
                  <a:srgbClr val="FF0000"/>
                </a:solidFill>
                <a:ea typeface="ＭＳ Ｐゴシック" charset="-128"/>
              </a:rPr>
              <a:t> </a:t>
            </a:r>
          </a:p>
        </p:txBody>
      </p:sp>
      <p:sp>
        <p:nvSpPr>
          <p:cNvPr id="3" name="Subtitle 2"/>
          <p:cNvSpPr>
            <a:spLocks noGrp="1"/>
          </p:cNvSpPr>
          <p:nvPr>
            <p:ph type="subTitle" idx="1"/>
          </p:nvPr>
        </p:nvSpPr>
        <p:spPr>
          <a:xfrm>
            <a:off x="609600" y="1916112"/>
            <a:ext cx="7239000" cy="3025775"/>
          </a:xfrm>
        </p:spPr>
        <p:txBody>
          <a:bodyPr>
            <a:normAutofit fontScale="85000" lnSpcReduction="20000"/>
          </a:bodyPr>
          <a:lstStyle/>
          <a:p>
            <a:pPr eaLnBrk="1" hangingPunct="1">
              <a:defRPr/>
            </a:pPr>
            <a:r>
              <a:rPr lang="en-US" dirty="0">
                <a:solidFill>
                  <a:srgbClr val="3333FF"/>
                </a:solidFill>
                <a:ea typeface="ＭＳ Ｐゴシック" charset="-128"/>
                <a:cs typeface="ＭＳ Ｐゴシック" charset="-128"/>
              </a:rPr>
              <a:t>Xiao-Ming Hu</a:t>
            </a:r>
          </a:p>
          <a:p>
            <a:pPr eaLnBrk="1" hangingPunct="1">
              <a:defRPr/>
            </a:pPr>
            <a:r>
              <a:rPr lang="en-US" dirty="0">
                <a:hlinkClick r:id="rId2"/>
              </a:rPr>
              <a:t>http://www.caps.ou.edu/~xhu/</a:t>
            </a:r>
            <a:endParaRPr lang="en-US" dirty="0">
              <a:solidFill>
                <a:srgbClr val="3333FF"/>
              </a:solidFill>
              <a:ea typeface="ＭＳ Ｐゴシック" charset="-128"/>
              <a:cs typeface="ＭＳ Ｐゴシック" charset="-128"/>
            </a:endParaRPr>
          </a:p>
          <a:p>
            <a:pPr eaLnBrk="1" hangingPunct="1">
              <a:defRPr/>
            </a:pPr>
            <a:r>
              <a:rPr lang="en-US" dirty="0">
                <a:solidFill>
                  <a:srgbClr val="3333FF"/>
                </a:solidFill>
                <a:ea typeface="ＭＳ Ｐゴシック" charset="-128"/>
                <a:cs typeface="ＭＳ Ｐゴシック" charset="-128"/>
              </a:rPr>
              <a:t>CAPS, Univ. of Oklahoma</a:t>
            </a:r>
          </a:p>
          <a:p>
            <a:pPr eaLnBrk="1" hangingPunct="1">
              <a:defRPr/>
            </a:pPr>
            <a:r>
              <a:rPr lang="en-US" dirty="0">
                <a:solidFill>
                  <a:srgbClr val="3333FF"/>
                </a:solidFill>
                <a:ea typeface="ＭＳ Ｐゴシック" charset="-128"/>
                <a:cs typeface="ＭＳ Ｐゴシック" charset="-128"/>
              </a:rPr>
              <a:t>@ PBL training camp, July 1, 2019</a:t>
            </a:r>
          </a:p>
          <a:p>
            <a:pPr eaLnBrk="1" hangingPunct="1">
              <a:defRPr/>
            </a:pPr>
            <a:r>
              <a:rPr lang="en-US" dirty="0">
                <a:solidFill>
                  <a:srgbClr val="3333FF"/>
                </a:solidFill>
                <a:ea typeface="ＭＳ Ｐゴシック" charset="-128"/>
              </a:rPr>
              <a:t>@ Lanzhou Univ.</a:t>
            </a:r>
            <a:r>
              <a:rPr lang="zh-CN" altLang="en-US" dirty="0">
                <a:solidFill>
                  <a:srgbClr val="3333FF"/>
                </a:solidFill>
                <a:ea typeface="ＭＳ Ｐゴシック" charset="-128"/>
              </a:rPr>
              <a:t> </a:t>
            </a:r>
            <a:r>
              <a:rPr lang="en-US" dirty="0">
                <a:solidFill>
                  <a:srgbClr val="3333FF"/>
                </a:solidFill>
              </a:rPr>
              <a:t>July 9, 2019</a:t>
            </a:r>
          </a:p>
          <a:p>
            <a:pPr eaLnBrk="1" hangingPunct="1">
              <a:defRPr/>
            </a:pPr>
            <a:r>
              <a:rPr lang="en-US" altLang="zh-CN" dirty="0">
                <a:solidFill>
                  <a:srgbClr val="3333FF"/>
                </a:solidFill>
              </a:rPr>
              <a:t>@</a:t>
            </a:r>
            <a:r>
              <a:rPr lang="zh-CN" altLang="en-US" dirty="0">
                <a:solidFill>
                  <a:srgbClr val="3333FF"/>
                </a:solidFill>
              </a:rPr>
              <a:t> </a:t>
            </a:r>
            <a:r>
              <a:rPr lang="en-US" dirty="0">
                <a:hlinkClick r:id="rId3"/>
              </a:rPr>
              <a:t>METR-3513</a:t>
            </a:r>
            <a:r>
              <a:rPr lang="zh-CN" altLang="en-US" dirty="0">
                <a:solidFill>
                  <a:srgbClr val="3333FF"/>
                </a:solidFill>
              </a:rPr>
              <a:t>， </a:t>
            </a:r>
            <a:r>
              <a:rPr lang="en-US" altLang="zh-CN" dirty="0">
                <a:solidFill>
                  <a:srgbClr val="3333FF"/>
                </a:solidFill>
              </a:rPr>
              <a:t>Fall, 2024</a:t>
            </a:r>
          </a:p>
          <a:p>
            <a:pPr eaLnBrk="1" hangingPunct="1">
              <a:defRPr/>
            </a:pPr>
            <a:r>
              <a:rPr lang="en-US" dirty="0">
                <a:solidFill>
                  <a:srgbClr val="3333FF"/>
                </a:solidFill>
              </a:rPr>
              <a:t>@ </a:t>
            </a:r>
            <a:r>
              <a:rPr lang="en-US" dirty="0" err="1">
                <a:solidFill>
                  <a:srgbClr val="3333FF"/>
                </a:solidFill>
              </a:rPr>
              <a:t>ShenYang</a:t>
            </a:r>
            <a:r>
              <a:rPr lang="en-US" dirty="0">
                <a:solidFill>
                  <a:srgbClr val="3333FF"/>
                </a:solidFill>
              </a:rPr>
              <a:t>, </a:t>
            </a:r>
            <a:r>
              <a:rPr lang="en-US">
                <a:solidFill>
                  <a:srgbClr val="3333FF"/>
                </a:solidFill>
              </a:rPr>
              <a:t>July 16</a:t>
            </a:r>
            <a:r>
              <a:rPr lang="en-US" dirty="0">
                <a:solidFill>
                  <a:srgbClr val="3333FF"/>
                </a:solidFill>
              </a:rPr>
              <a:t>,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E39A8-6C37-214E-8005-F3298FADCD13}"/>
              </a:ext>
            </a:extLst>
          </p:cNvPr>
          <p:cNvSpPr>
            <a:spLocks noGrp="1"/>
          </p:cNvSpPr>
          <p:nvPr>
            <p:ph type="title"/>
          </p:nvPr>
        </p:nvSpPr>
        <p:spPr>
          <a:xfrm>
            <a:off x="628650" y="745919"/>
            <a:ext cx="7886700" cy="994172"/>
          </a:xfrm>
        </p:spPr>
        <p:txBody>
          <a:bodyPr/>
          <a:lstStyle/>
          <a:p>
            <a:r>
              <a:rPr lang="en-US" dirty="0">
                <a:solidFill>
                  <a:srgbClr val="3333FF"/>
                </a:solidFill>
              </a:rPr>
              <a:t>Boundary layer structure</a:t>
            </a:r>
            <a:endParaRPr lang="en-US" dirty="0"/>
          </a:p>
        </p:txBody>
      </p:sp>
      <p:sp>
        <p:nvSpPr>
          <p:cNvPr id="8" name="Rectangle 7">
            <a:extLst>
              <a:ext uri="{FF2B5EF4-FFF2-40B4-BE49-F238E27FC236}">
                <a16:creationId xmlns:a16="http://schemas.microsoft.com/office/drawing/2014/main" id="{3D841656-1784-204B-951A-AA5D6DEB49EA}"/>
              </a:ext>
            </a:extLst>
          </p:cNvPr>
          <p:cNvSpPr/>
          <p:nvPr/>
        </p:nvSpPr>
        <p:spPr>
          <a:xfrm>
            <a:off x="5599615" y="4956877"/>
            <a:ext cx="3377848" cy="369332"/>
          </a:xfrm>
          <a:prstGeom prst="rect">
            <a:avLst/>
          </a:prstGeom>
        </p:spPr>
        <p:txBody>
          <a:bodyPr wrap="none">
            <a:spAutoFit/>
          </a:bodyPr>
          <a:lstStyle/>
          <a:p>
            <a:r>
              <a:rPr lang="en-US" dirty="0"/>
              <a:t>Hu et al., 2012, </a:t>
            </a:r>
            <a:r>
              <a:rPr lang="en-US" i="1" dirty="0"/>
              <a:t>Atmos. Environ</a:t>
            </a:r>
          </a:p>
        </p:txBody>
      </p:sp>
      <p:sp>
        <p:nvSpPr>
          <p:cNvPr id="9" name="Rectangle 8">
            <a:extLst>
              <a:ext uri="{FF2B5EF4-FFF2-40B4-BE49-F238E27FC236}">
                <a16:creationId xmlns:a16="http://schemas.microsoft.com/office/drawing/2014/main" id="{88D495C4-1789-0942-BC20-3BBD211B3E37}"/>
              </a:ext>
            </a:extLst>
          </p:cNvPr>
          <p:cNvSpPr/>
          <p:nvPr/>
        </p:nvSpPr>
        <p:spPr>
          <a:xfrm>
            <a:off x="341489" y="5233876"/>
            <a:ext cx="4593766" cy="1200329"/>
          </a:xfrm>
          <a:prstGeom prst="rect">
            <a:avLst/>
          </a:prstGeom>
        </p:spPr>
        <p:txBody>
          <a:bodyPr wrap="square">
            <a:spAutoFit/>
          </a:bodyPr>
          <a:lstStyle/>
          <a:p>
            <a:r>
              <a:rPr lang="en-US" dirty="0">
                <a:solidFill>
                  <a:srgbClr val="FF0000"/>
                </a:solidFill>
              </a:rPr>
              <a:t>PBLH is most critical for pollutant dispersion</a:t>
            </a:r>
          </a:p>
          <a:p>
            <a:r>
              <a:rPr lang="en-US" dirty="0">
                <a:solidFill>
                  <a:srgbClr val="FF0000"/>
                </a:solidFill>
              </a:rPr>
              <a:t>Temperature inversion is not really important</a:t>
            </a:r>
          </a:p>
        </p:txBody>
      </p:sp>
      <p:sp>
        <p:nvSpPr>
          <p:cNvPr id="3" name="Rectangle 2">
            <a:extLst>
              <a:ext uri="{FF2B5EF4-FFF2-40B4-BE49-F238E27FC236}">
                <a16:creationId xmlns:a16="http://schemas.microsoft.com/office/drawing/2014/main" id="{95814954-665B-108C-0243-4A9A504B5E91}"/>
              </a:ext>
            </a:extLst>
          </p:cNvPr>
          <p:cNvSpPr>
            <a:spLocks noChangeArrowheads="1"/>
          </p:cNvSpPr>
          <p:nvPr/>
        </p:nvSpPr>
        <p:spPr bwMode="auto">
          <a:xfrm>
            <a:off x="1445964" y="1332607"/>
            <a:ext cx="9862996"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025" name="Picture 5" descr="Chart&#10;&#10;Description automatically generated">
            <a:extLst>
              <a:ext uri="{FF2B5EF4-FFF2-40B4-BE49-F238E27FC236}">
                <a16:creationId xmlns:a16="http://schemas.microsoft.com/office/drawing/2014/main" id="{76ED4669-23E8-0C88-064C-8C4344D1C14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l="2461" t="4185" b="21841"/>
          <a:stretch>
            <a:fillRect/>
          </a:stretch>
        </p:blipFill>
        <p:spPr bwMode="auto">
          <a:xfrm>
            <a:off x="677723" y="1571091"/>
            <a:ext cx="4684923" cy="35547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E4D98D-ECD7-BFA1-BF2D-BA9C9FEC3EAA}"/>
              </a:ext>
            </a:extLst>
          </p:cNvPr>
          <p:cNvSpPr txBox="1"/>
          <p:nvPr/>
        </p:nvSpPr>
        <p:spPr>
          <a:xfrm>
            <a:off x="3886200" y="5434206"/>
            <a:ext cx="5655501" cy="1200329"/>
          </a:xfrm>
          <a:prstGeom prst="rect">
            <a:avLst/>
          </a:prstGeom>
          <a:noFill/>
        </p:spPr>
        <p:txBody>
          <a:bodyPr wrap="square">
            <a:spAutoFit/>
          </a:bodyPr>
          <a:lstStyle/>
          <a:p>
            <a:r>
              <a:rPr lang="en-US" b="1" dirty="0"/>
              <a:t>Hu, X.-</a:t>
            </a:r>
            <a:r>
              <a:rPr lang="en-US" b="1" dirty="0" err="1"/>
              <a:t>M.</a:t>
            </a:r>
            <a:r>
              <a:rPr lang="en-US" dirty="0" err="1"/>
              <a:t>,Li</a:t>
            </a:r>
            <a:r>
              <a:rPr lang="en-US" dirty="0"/>
              <a:t>, X., Zhou, B., &amp; Xue, M. (2024). </a:t>
            </a:r>
            <a:r>
              <a:rPr lang="en-US" dirty="0">
                <a:hlinkClick r:id="rId4"/>
              </a:rPr>
              <a:t>Air Pollution Meteorology</a:t>
            </a:r>
            <a:r>
              <a:rPr lang="en-US" dirty="0"/>
              <a:t>. </a:t>
            </a:r>
            <a:r>
              <a:rPr lang="en-US" i="1" dirty="0"/>
              <a:t>Reference Module in Earth Systems and Environmental Sciences: Elsevier</a:t>
            </a:r>
            <a:r>
              <a:rPr lang="en-US" dirty="0"/>
              <a:t>. doi:</a:t>
            </a:r>
            <a:r>
              <a:rPr lang="en-US" dirty="0">
                <a:hlinkClick r:id="rId4"/>
              </a:rPr>
              <a:t>10.1016/B978-0-323-96026-7.00021-7</a:t>
            </a:r>
            <a:r>
              <a:rPr lang="en-US" dirty="0"/>
              <a:t> </a:t>
            </a:r>
            <a:r>
              <a:rPr lang="en-US" dirty="0">
                <a:hlinkClick r:id="rId5"/>
              </a:rPr>
              <a:t>.</a:t>
            </a:r>
            <a:endParaRPr lang="en-US" dirty="0"/>
          </a:p>
        </p:txBody>
      </p:sp>
      <p:pic>
        <p:nvPicPr>
          <p:cNvPr id="1026" name="Picture 2" descr="Isentropic Analysis">
            <a:extLst>
              <a:ext uri="{FF2B5EF4-FFF2-40B4-BE49-F238E27FC236}">
                <a16:creationId xmlns:a16="http://schemas.microsoft.com/office/drawing/2014/main" id="{A8FE8648-4C2C-8CAF-13AE-201D30B0A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12" y="2056169"/>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625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tential temperature - Wikipedia">
            <a:extLst>
              <a:ext uri="{FF2B5EF4-FFF2-40B4-BE49-F238E27FC236}">
                <a16:creationId xmlns:a16="http://schemas.microsoft.com/office/drawing/2014/main" id="{547603AB-4717-4ED8-562D-8E2C5521C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516" y="2548107"/>
            <a:ext cx="3976641" cy="29824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08FE33-58DD-0149-8796-C6C6326C4956}"/>
              </a:ext>
            </a:extLst>
          </p:cNvPr>
          <p:cNvSpPr>
            <a:spLocks noGrp="1"/>
          </p:cNvSpPr>
          <p:nvPr>
            <p:ph type="title"/>
          </p:nvPr>
        </p:nvSpPr>
        <p:spPr>
          <a:xfrm>
            <a:off x="971550" y="955414"/>
            <a:ext cx="7143750" cy="857250"/>
          </a:xfrm>
        </p:spPr>
        <p:txBody>
          <a:bodyPr/>
          <a:lstStyle/>
          <a:p>
            <a:r>
              <a:rPr lang="en-US" sz="3150" b="1" dirty="0">
                <a:solidFill>
                  <a:srgbClr val="3333FF"/>
                </a:solidFill>
              </a:rPr>
              <a:t>Local static stability in terms of T &amp; ⍬  </a:t>
            </a:r>
          </a:p>
        </p:txBody>
      </p:sp>
      <p:pic>
        <p:nvPicPr>
          <p:cNvPr id="9" name="Picture 8">
            <a:extLst>
              <a:ext uri="{FF2B5EF4-FFF2-40B4-BE49-F238E27FC236}">
                <a16:creationId xmlns:a16="http://schemas.microsoft.com/office/drawing/2014/main" id="{17E1A552-E782-5947-9921-3311A682229B}"/>
              </a:ext>
            </a:extLst>
          </p:cNvPr>
          <p:cNvPicPr>
            <a:picLocks noChangeAspect="1"/>
          </p:cNvPicPr>
          <p:nvPr/>
        </p:nvPicPr>
        <p:blipFill>
          <a:blip r:embed="rId4"/>
          <a:stretch>
            <a:fillRect/>
          </a:stretch>
        </p:blipFill>
        <p:spPr>
          <a:xfrm>
            <a:off x="356456" y="2491546"/>
            <a:ext cx="4623060" cy="2658182"/>
          </a:xfrm>
          <a:prstGeom prst="rect">
            <a:avLst/>
          </a:prstGeom>
        </p:spPr>
      </p:pic>
    </p:spTree>
    <p:extLst>
      <p:ext uri="{BB962C8B-B14F-4D97-AF65-F5344CB8AC3E}">
        <p14:creationId xmlns:p14="http://schemas.microsoft.com/office/powerpoint/2010/main" val="369849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0B38EA-D00A-8643-B165-101B17020F5A}"/>
              </a:ext>
            </a:extLst>
          </p:cNvPr>
          <p:cNvPicPr>
            <a:picLocks noChangeAspect="1"/>
          </p:cNvPicPr>
          <p:nvPr/>
        </p:nvPicPr>
        <p:blipFill>
          <a:blip r:embed="rId2"/>
          <a:stretch>
            <a:fillRect/>
          </a:stretch>
        </p:blipFill>
        <p:spPr>
          <a:xfrm>
            <a:off x="342900" y="1752600"/>
            <a:ext cx="8458200" cy="4525137"/>
          </a:xfrm>
          <a:prstGeom prst="rect">
            <a:avLst/>
          </a:prstGeom>
        </p:spPr>
      </p:pic>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752F31ED-40D3-5B41-8514-01DB3550532F}"/>
                  </a:ext>
                </a:extLst>
              </p:cNvPr>
              <p:cNvSpPr>
                <a:spLocks noGrp="1"/>
              </p:cNvSpPr>
              <p:nvPr>
                <p:ph type="title"/>
              </p:nvPr>
            </p:nvSpPr>
            <p:spPr>
              <a:xfrm>
                <a:off x="228600" y="274638"/>
                <a:ext cx="8686800" cy="1143000"/>
              </a:xfrm>
            </p:spPr>
            <p:txBody>
              <a:bodyPr/>
              <a:lstStyle/>
              <a:p>
                <a:r>
                  <a:rPr lang="en-US" sz="4200" b="1" dirty="0">
                    <a:solidFill>
                      <a:srgbClr val="3333FF"/>
                    </a:solidFill>
                  </a:rPr>
                  <a:t>Local static stability in terms of </a:t>
                </a:r>
                <a14:m>
                  <m:oMath xmlns:m="http://schemas.openxmlformats.org/officeDocument/2006/math">
                    <m:r>
                      <a:rPr lang="en-US" i="1" smtClean="0">
                        <a:solidFill>
                          <a:srgbClr val="3333FF"/>
                        </a:solidFill>
                        <a:latin typeface="Cambria Math" panose="02040503050406030204" pitchFamily="18" charset="0"/>
                      </a:rPr>
                      <m:t>𝜃</m:t>
                    </m:r>
                  </m:oMath>
                </a14:m>
                <a:r>
                  <a:rPr lang="en-US" sz="4000" dirty="0">
                    <a:effectLst/>
                  </a:rPr>
                  <a:t> </a:t>
                </a:r>
                <a:r>
                  <a:rPr lang="en-US" sz="4200" b="1" dirty="0">
                    <a:solidFill>
                      <a:srgbClr val="3333FF"/>
                    </a:solidFill>
                  </a:rPr>
                  <a:t> </a:t>
                </a:r>
              </a:p>
            </p:txBody>
          </p:sp>
        </mc:Choice>
        <mc:Fallback xmlns="">
          <p:sp>
            <p:nvSpPr>
              <p:cNvPr id="6" name="Title 1">
                <a:extLst>
                  <a:ext uri="{FF2B5EF4-FFF2-40B4-BE49-F238E27FC236}">
                    <a16:creationId xmlns:a16="http://schemas.microsoft.com/office/drawing/2014/main" id="{752F31ED-40D3-5B41-8514-01DB3550532F}"/>
                  </a:ext>
                </a:extLst>
              </p:cNvPr>
              <p:cNvSpPr>
                <a:spLocks noGrp="1" noRot="1" noChangeAspect="1" noMove="1" noResize="1" noEditPoints="1" noAdjustHandles="1" noChangeArrowheads="1" noChangeShapeType="1" noTextEdit="1"/>
              </p:cNvSpPr>
              <p:nvPr>
                <p:ph type="title"/>
              </p:nvPr>
            </p:nvSpPr>
            <p:spPr>
              <a:xfrm>
                <a:off x="228600" y="274638"/>
                <a:ext cx="8686800" cy="1143000"/>
              </a:xfrm>
              <a:blipFill>
                <a:blip r:embed="rId3"/>
                <a:stretch>
                  <a:fillRect b="-6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8C37EE5-23BE-EC4A-BDB9-5EDED3D930E9}"/>
                  </a:ext>
                </a:extLst>
              </p:cNvPr>
              <p:cNvSpPr/>
              <p:nvPr/>
            </p:nvSpPr>
            <p:spPr>
              <a:xfrm>
                <a:off x="2438400" y="6277737"/>
                <a:ext cx="4360809" cy="369332"/>
              </a:xfrm>
              <a:prstGeom prst="rect">
                <a:avLst/>
              </a:prstGeom>
            </p:spPr>
            <p:txBody>
              <a:bodyPr wrap="none">
                <a:spAutoFit/>
              </a:bodyPr>
              <a:lstStyle/>
              <a:p>
                <a:r>
                  <a:rPr lang="en-US" dirty="0">
                    <a:solidFill>
                      <a:srgbClr val="FF0000"/>
                    </a:solidFill>
                  </a:rPr>
                  <a:t>Discussing stability in </a:t>
                </a:r>
                <a14:m>
                  <m:oMath xmlns:m="http://schemas.openxmlformats.org/officeDocument/2006/math">
                    <m:r>
                      <a:rPr lang="en-US" i="1" smtClean="0">
                        <a:solidFill>
                          <a:srgbClr val="FF0000"/>
                        </a:solidFill>
                        <a:latin typeface="Cambria Math" panose="02040503050406030204" pitchFamily="18" charset="0"/>
                      </a:rPr>
                      <m:t>𝜃</m:t>
                    </m:r>
                    <m:r>
                      <a:rPr lang="en-US" i="1">
                        <a:solidFill>
                          <a:srgbClr val="3333FF"/>
                        </a:solidFill>
                        <a:latin typeface="Cambria Math" panose="02040503050406030204" pitchFamily="18" charset="0"/>
                      </a:rPr>
                      <m:t> </m:t>
                    </m:r>
                  </m:oMath>
                </a14:m>
                <a:r>
                  <a:rPr lang="en-US" dirty="0">
                    <a:solidFill>
                      <a:srgbClr val="FF0000"/>
                    </a:solidFill>
                  </a:rPr>
                  <a:t>is much simpler! </a:t>
                </a:r>
                <a:endParaRPr lang="en-US" dirty="0"/>
              </a:p>
            </p:txBody>
          </p:sp>
        </mc:Choice>
        <mc:Fallback xmlns="">
          <p:sp>
            <p:nvSpPr>
              <p:cNvPr id="2" name="Rectangle 1">
                <a:extLst>
                  <a:ext uri="{FF2B5EF4-FFF2-40B4-BE49-F238E27FC236}">
                    <a16:creationId xmlns:a16="http://schemas.microsoft.com/office/drawing/2014/main" id="{58C37EE5-23BE-EC4A-BDB9-5EDED3D930E9}"/>
                  </a:ext>
                </a:extLst>
              </p:cNvPr>
              <p:cNvSpPr>
                <a:spLocks noRot="1" noChangeAspect="1" noMove="1" noResize="1" noEditPoints="1" noAdjustHandles="1" noChangeArrowheads="1" noChangeShapeType="1" noTextEdit="1"/>
              </p:cNvSpPr>
              <p:nvPr/>
            </p:nvSpPr>
            <p:spPr>
              <a:xfrm>
                <a:off x="2438400" y="6277737"/>
                <a:ext cx="4360809" cy="369332"/>
              </a:xfrm>
              <a:prstGeom prst="rect">
                <a:avLst/>
              </a:prstGeom>
              <a:blipFill>
                <a:blip r:embed="rId4"/>
                <a:stretch>
                  <a:fillRect l="-1166" t="-3333" r="-292" b="-26667"/>
                </a:stretch>
              </a:blipFill>
            </p:spPr>
            <p:txBody>
              <a:bodyPr/>
              <a:lstStyle/>
              <a:p>
                <a:r>
                  <a:rPr lang="en-US">
                    <a:noFill/>
                  </a:rPr>
                  <a:t> </a:t>
                </a:r>
              </a:p>
            </p:txBody>
          </p:sp>
        </mc:Fallback>
      </mc:AlternateContent>
    </p:spTree>
    <p:extLst>
      <p:ext uri="{BB962C8B-B14F-4D97-AF65-F5344CB8AC3E}">
        <p14:creationId xmlns:p14="http://schemas.microsoft.com/office/powerpoint/2010/main" val="3317624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752F31ED-40D3-5B41-8514-01DB3550532F}"/>
                  </a:ext>
                </a:extLst>
              </p:cNvPr>
              <p:cNvSpPr>
                <a:spLocks noGrp="1"/>
              </p:cNvSpPr>
              <p:nvPr>
                <p:ph type="title"/>
              </p:nvPr>
            </p:nvSpPr>
            <p:spPr>
              <a:xfrm>
                <a:off x="228600" y="274638"/>
                <a:ext cx="8686800" cy="1143000"/>
              </a:xfrm>
            </p:spPr>
            <p:txBody>
              <a:bodyPr/>
              <a:lstStyle/>
              <a:p>
                <a:r>
                  <a:rPr lang="en-US" sz="4200" b="1" dirty="0">
                    <a:solidFill>
                      <a:srgbClr val="3333FF"/>
                    </a:solidFill>
                  </a:rPr>
                  <a:t>Discussion of T and </a:t>
                </a:r>
                <a14:m>
                  <m:oMath xmlns:m="http://schemas.openxmlformats.org/officeDocument/2006/math">
                    <m:r>
                      <a:rPr lang="en-US" i="1" smtClean="0">
                        <a:solidFill>
                          <a:srgbClr val="3333FF"/>
                        </a:solidFill>
                        <a:latin typeface="Cambria Math" panose="02040503050406030204" pitchFamily="18" charset="0"/>
                      </a:rPr>
                      <m:t>𝜃</m:t>
                    </m:r>
                  </m:oMath>
                </a14:m>
                <a:r>
                  <a:rPr lang="en-US" sz="4000" dirty="0">
                    <a:effectLst/>
                  </a:rPr>
                  <a:t> </a:t>
                </a:r>
                <a:r>
                  <a:rPr lang="en-US" sz="4200" b="1" dirty="0">
                    <a:solidFill>
                      <a:srgbClr val="3333FF"/>
                    </a:solidFill>
                  </a:rPr>
                  <a:t> </a:t>
                </a:r>
              </a:p>
            </p:txBody>
          </p:sp>
        </mc:Choice>
        <mc:Fallback xmlns="">
          <p:sp>
            <p:nvSpPr>
              <p:cNvPr id="6" name="Title 1">
                <a:extLst>
                  <a:ext uri="{FF2B5EF4-FFF2-40B4-BE49-F238E27FC236}">
                    <a16:creationId xmlns:a16="http://schemas.microsoft.com/office/drawing/2014/main" id="{752F31ED-40D3-5B41-8514-01DB3550532F}"/>
                  </a:ext>
                </a:extLst>
              </p:cNvPr>
              <p:cNvSpPr>
                <a:spLocks noGrp="1" noRot="1" noChangeAspect="1" noMove="1" noResize="1" noEditPoints="1" noAdjustHandles="1" noChangeArrowheads="1" noChangeShapeType="1" noTextEdit="1"/>
              </p:cNvSpPr>
              <p:nvPr>
                <p:ph type="title"/>
              </p:nvPr>
            </p:nvSpPr>
            <p:spPr>
              <a:xfrm>
                <a:off x="228600" y="274638"/>
                <a:ext cx="8686800" cy="1143000"/>
              </a:xfrm>
              <a:blipFill>
                <a:blip r:embed="rId2"/>
                <a:stretch>
                  <a:fillRect b="-6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FD651065-F214-4B4E-9FBE-F026D544D114}"/>
                  </a:ext>
                </a:extLst>
              </p:cNvPr>
              <p:cNvSpPr/>
              <p:nvPr/>
            </p:nvSpPr>
            <p:spPr>
              <a:xfrm>
                <a:off x="723900" y="1828800"/>
                <a:ext cx="8191500" cy="3785652"/>
              </a:xfrm>
              <a:prstGeom prst="rect">
                <a:avLst/>
              </a:prstGeom>
            </p:spPr>
            <p:txBody>
              <a:bodyPr wrap="square">
                <a:spAutoFit/>
              </a:bodyPr>
              <a:lstStyle/>
              <a:p>
                <a:r>
                  <a:rPr lang="en-US" sz="2400" b="1" dirty="0">
                    <a:solidFill>
                      <a:srgbClr val="FF0000"/>
                    </a:solidFill>
                  </a:rPr>
                  <a:t>Application of neutral stability?</a:t>
                </a:r>
              </a:p>
              <a:p>
                <a:endParaRPr lang="en-US" sz="2400" b="1" dirty="0">
                  <a:solidFill>
                    <a:srgbClr val="FF0000"/>
                  </a:solidFill>
                </a:endParaRPr>
              </a:p>
              <a:p>
                <a:r>
                  <a:rPr lang="en-US" sz="2400" b="1" dirty="0">
                    <a:solidFill>
                      <a:srgbClr val="FF0000"/>
                    </a:solidFill>
                  </a:rPr>
                  <a:t>Nonlocal stability? </a:t>
                </a:r>
              </a:p>
              <a:p>
                <a:endParaRPr lang="en-US" sz="2400" b="1" dirty="0">
                  <a:solidFill>
                    <a:srgbClr val="FF0000"/>
                  </a:solidFill>
                </a:endParaRPr>
              </a:p>
              <a:p>
                <a:r>
                  <a:rPr lang="en-US" sz="2400" b="1" dirty="0">
                    <a:solidFill>
                      <a:srgbClr val="FF0000"/>
                    </a:solidFill>
                  </a:rPr>
                  <a:t>Temperature inversion: most inappropriate concept, most abused!</a:t>
                </a:r>
              </a:p>
              <a:p>
                <a:r>
                  <a:rPr lang="en-US" sz="2400" b="1" dirty="0">
                    <a:solidFill>
                      <a:srgbClr val="FF0000"/>
                    </a:solidFill>
                  </a:rPr>
                  <a:t> </a:t>
                </a:r>
              </a:p>
              <a:p>
                <a:r>
                  <a:rPr lang="en-US" sz="2400" b="1" dirty="0">
                    <a:solidFill>
                      <a:srgbClr val="FF0000"/>
                    </a:solidFill>
                  </a:rPr>
                  <a:t>Why do we need T? Models use </a:t>
                </a:r>
                <a14:m>
                  <m:oMath xmlns:m="http://schemas.openxmlformats.org/officeDocument/2006/math">
                    <m:r>
                      <a:rPr lang="en-US" sz="2400" b="1" i="1" smtClean="0">
                        <a:solidFill>
                          <a:srgbClr val="FF0000"/>
                        </a:solidFill>
                        <a:latin typeface="Cambria Math" panose="02040503050406030204" pitchFamily="18" charset="0"/>
                      </a:rPr>
                      <m:t>𝜽</m:t>
                    </m:r>
                  </m:oMath>
                </a14:m>
                <a:r>
                  <a:rPr lang="en-US" sz="2400" b="1" dirty="0">
                    <a:solidFill>
                      <a:srgbClr val="FF0000"/>
                    </a:solidFill>
                  </a:rPr>
                  <a:t> </a:t>
                </a:r>
              </a:p>
              <a:p>
                <a:endParaRPr lang="en-US" sz="2400" b="1" dirty="0">
                  <a:solidFill>
                    <a:srgbClr val="FF0000"/>
                  </a:solidFill>
                </a:endParaRPr>
              </a:p>
              <a:p>
                <a:r>
                  <a:rPr lang="en-US" sz="2400" b="1" dirty="0">
                    <a:solidFill>
                      <a:srgbClr val="FF0000"/>
                    </a:solidFill>
                  </a:rPr>
                  <a:t>How do we diagnose PBL top?</a:t>
                </a:r>
                <a:endParaRPr lang="en-US" sz="2400" b="1" dirty="0"/>
              </a:p>
            </p:txBody>
          </p:sp>
        </mc:Choice>
        <mc:Fallback xmlns="">
          <p:sp>
            <p:nvSpPr>
              <p:cNvPr id="2" name="Rectangle 1">
                <a:extLst>
                  <a:ext uri="{FF2B5EF4-FFF2-40B4-BE49-F238E27FC236}">
                    <a16:creationId xmlns:a16="http://schemas.microsoft.com/office/drawing/2014/main" id="{FD651065-F214-4B4E-9FBE-F026D544D114}"/>
                  </a:ext>
                </a:extLst>
              </p:cNvPr>
              <p:cNvSpPr>
                <a:spLocks noRot="1" noChangeAspect="1" noMove="1" noResize="1" noEditPoints="1" noAdjustHandles="1" noChangeArrowheads="1" noChangeShapeType="1" noTextEdit="1"/>
              </p:cNvSpPr>
              <p:nvPr/>
            </p:nvSpPr>
            <p:spPr>
              <a:xfrm>
                <a:off x="723900" y="1828800"/>
                <a:ext cx="8191500" cy="3785652"/>
              </a:xfrm>
              <a:prstGeom prst="rect">
                <a:avLst/>
              </a:prstGeom>
              <a:blipFill>
                <a:blip r:embed="rId3"/>
                <a:stretch>
                  <a:fillRect l="-1084" t="-1342" b="-2685"/>
                </a:stretch>
              </a:blipFill>
            </p:spPr>
            <p:txBody>
              <a:bodyPr/>
              <a:lstStyle/>
              <a:p>
                <a:r>
                  <a:rPr lang="en-US">
                    <a:noFill/>
                  </a:rPr>
                  <a:t> </a:t>
                </a:r>
              </a:p>
            </p:txBody>
          </p:sp>
        </mc:Fallback>
      </mc:AlternateContent>
    </p:spTree>
    <p:extLst>
      <p:ext uri="{BB962C8B-B14F-4D97-AF65-F5344CB8AC3E}">
        <p14:creationId xmlns:p14="http://schemas.microsoft.com/office/powerpoint/2010/main" val="1564910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500E-7940-2343-B803-74255AFD45F9}"/>
              </a:ext>
            </a:extLst>
          </p:cNvPr>
          <p:cNvSpPr>
            <a:spLocks noGrp="1"/>
          </p:cNvSpPr>
          <p:nvPr>
            <p:ph type="title"/>
          </p:nvPr>
        </p:nvSpPr>
        <p:spPr>
          <a:xfrm>
            <a:off x="-152400" y="-304800"/>
            <a:ext cx="9525000" cy="1143000"/>
          </a:xfrm>
        </p:spPr>
        <p:txBody>
          <a:bodyPr/>
          <a:lstStyle/>
          <a:p>
            <a:r>
              <a:rPr lang="en-US" dirty="0">
                <a:solidFill>
                  <a:srgbClr val="3333FF"/>
                </a:solidFill>
              </a:rPr>
              <a:t>Measurements for ABLH determination </a:t>
            </a:r>
          </a:p>
        </p:txBody>
      </p:sp>
      <p:graphicFrame>
        <p:nvGraphicFramePr>
          <p:cNvPr id="4" name="Table 3">
            <a:extLst>
              <a:ext uri="{FF2B5EF4-FFF2-40B4-BE49-F238E27FC236}">
                <a16:creationId xmlns:a16="http://schemas.microsoft.com/office/drawing/2014/main" id="{3D091C8B-A92F-9F48-A652-D983AD329689}"/>
              </a:ext>
            </a:extLst>
          </p:cNvPr>
          <p:cNvGraphicFramePr>
            <a:graphicFrameLocks noGrp="1"/>
          </p:cNvGraphicFramePr>
          <p:nvPr>
            <p:extLst>
              <p:ext uri="{D42A27DB-BD31-4B8C-83A1-F6EECF244321}">
                <p14:modId xmlns:p14="http://schemas.microsoft.com/office/powerpoint/2010/main" val="2086534769"/>
              </p:ext>
            </p:extLst>
          </p:nvPr>
        </p:nvGraphicFramePr>
        <p:xfrm>
          <a:off x="76200" y="533401"/>
          <a:ext cx="8991597" cy="6258152"/>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1259174856"/>
                    </a:ext>
                  </a:extLst>
                </a:gridCol>
                <a:gridCol w="3505200">
                  <a:extLst>
                    <a:ext uri="{9D8B030D-6E8A-4147-A177-3AD203B41FA5}">
                      <a16:colId xmlns:a16="http://schemas.microsoft.com/office/drawing/2014/main" val="3061615244"/>
                    </a:ext>
                  </a:extLst>
                </a:gridCol>
                <a:gridCol w="3124200">
                  <a:extLst>
                    <a:ext uri="{9D8B030D-6E8A-4147-A177-3AD203B41FA5}">
                      <a16:colId xmlns:a16="http://schemas.microsoft.com/office/drawing/2014/main" val="495996188"/>
                    </a:ext>
                  </a:extLst>
                </a:gridCol>
                <a:gridCol w="1447797">
                  <a:extLst>
                    <a:ext uri="{9D8B030D-6E8A-4147-A177-3AD203B41FA5}">
                      <a16:colId xmlns:a16="http://schemas.microsoft.com/office/drawing/2014/main" val="2762209141"/>
                    </a:ext>
                  </a:extLst>
                </a:gridCol>
              </a:tblGrid>
              <a:tr h="147625">
                <a:tc>
                  <a:txBody>
                    <a:bodyPr/>
                    <a:lstStyle/>
                    <a:p>
                      <a:pPr marL="0" marR="0" algn="l">
                        <a:spcBef>
                          <a:spcPts val="0"/>
                        </a:spcBef>
                        <a:spcAft>
                          <a:spcPts val="0"/>
                        </a:spcAft>
                      </a:pPr>
                      <a:r>
                        <a:rPr lang="en-US" sz="1000" kern="100">
                          <a:effectLst/>
                        </a:rPr>
                        <a:t>Method</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l">
                        <a:spcBef>
                          <a:spcPts val="0"/>
                        </a:spcBef>
                        <a:spcAft>
                          <a:spcPts val="0"/>
                        </a:spcAft>
                      </a:pPr>
                      <a:r>
                        <a:rPr lang="en-US" sz="1000" kern="100">
                          <a:effectLst/>
                        </a:rPr>
                        <a:t>Advantages</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l">
                        <a:spcBef>
                          <a:spcPts val="0"/>
                        </a:spcBef>
                        <a:spcAft>
                          <a:spcPts val="0"/>
                        </a:spcAft>
                      </a:pPr>
                      <a:r>
                        <a:rPr lang="en-US" sz="1000" kern="100">
                          <a:effectLst/>
                        </a:rPr>
                        <a:t>Shortcomings</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l">
                        <a:spcBef>
                          <a:spcPts val="0"/>
                        </a:spcBef>
                        <a:spcAft>
                          <a:spcPts val="0"/>
                        </a:spcAft>
                      </a:pPr>
                      <a:r>
                        <a:rPr lang="en-US" sz="1000" kern="100">
                          <a:effectLst/>
                        </a:rPr>
                        <a:t>Examples of References</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2926364949"/>
                  </a:ext>
                </a:extLst>
              </a:tr>
              <a:tr h="147625">
                <a:tc>
                  <a:txBody>
                    <a:bodyPr/>
                    <a:lstStyle/>
                    <a:p>
                      <a:pPr marL="0" marR="0" algn="l">
                        <a:spcBef>
                          <a:spcPts val="0"/>
                        </a:spcBef>
                        <a:spcAft>
                          <a:spcPts val="0"/>
                        </a:spcAft>
                      </a:pPr>
                      <a:r>
                        <a:rPr lang="en-US" sz="1000" kern="100">
                          <a:effectLst/>
                        </a:rPr>
                        <a:t>Radiosoundings</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just">
                        <a:spcBef>
                          <a:spcPts val="0"/>
                        </a:spcBef>
                        <a:spcAft>
                          <a:spcPts val="0"/>
                        </a:spcAft>
                      </a:pPr>
                      <a:r>
                        <a:rPr lang="en-US" sz="1000" kern="100">
                          <a:effectLst/>
                        </a:rPr>
                        <a:t> </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71755" marR="0" algn="l">
                        <a:spcBef>
                          <a:spcPts val="0"/>
                        </a:spcBef>
                        <a:spcAft>
                          <a:spcPts val="0"/>
                        </a:spcAft>
                      </a:pPr>
                      <a:r>
                        <a:rPr lang="en-US" sz="1000" kern="100">
                          <a:effectLst/>
                        </a:rPr>
                        <a:t> </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just">
                        <a:spcBef>
                          <a:spcPts val="0"/>
                        </a:spcBef>
                        <a:spcAft>
                          <a:spcPts val="0"/>
                        </a:spcAft>
                      </a:pPr>
                      <a:r>
                        <a:rPr lang="en-US" sz="1000" kern="100">
                          <a:effectLst/>
                        </a:rPr>
                        <a:t> </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2867312760"/>
                  </a:ext>
                </a:extLst>
              </a:tr>
              <a:tr h="675952">
                <a:tc>
                  <a:txBody>
                    <a:bodyPr/>
                    <a:lstStyle/>
                    <a:p>
                      <a:pPr marL="0" marR="0" algn="l">
                        <a:spcBef>
                          <a:spcPts val="0"/>
                        </a:spcBef>
                        <a:spcAft>
                          <a:spcPts val="0"/>
                        </a:spcAft>
                      </a:pPr>
                      <a:r>
                        <a:rPr lang="en-US" sz="1000" kern="100">
                          <a:effectLst/>
                        </a:rPr>
                        <a:t>Radiosonde</a:t>
                      </a:r>
                    </a:p>
                    <a:p>
                      <a:pPr marL="71755" marR="0" algn="l">
                        <a:spcBef>
                          <a:spcPts val="0"/>
                        </a:spcBef>
                        <a:spcAft>
                          <a:spcPts val="0"/>
                        </a:spcAft>
                      </a:pPr>
                      <a:r>
                        <a:rPr lang="en-US" sz="1000" kern="100">
                          <a:effectLst/>
                        </a:rPr>
                        <a:t> </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widely distributed all over the word</a:t>
                      </a:r>
                    </a:p>
                    <a:p>
                      <a:pPr marL="133350" marR="0" indent="-133350" algn="just">
                        <a:spcBef>
                          <a:spcPts val="0"/>
                        </a:spcBef>
                        <a:spcAft>
                          <a:spcPts val="0"/>
                        </a:spcAft>
                      </a:pPr>
                      <a:r>
                        <a:rPr lang="en-US" sz="1000" kern="100">
                          <a:effectLst/>
                        </a:rPr>
                        <a:t>● long observation history, suited for ABLH climatology study</a:t>
                      </a:r>
                    </a:p>
                    <a:p>
                      <a:pPr marL="133350" marR="0" indent="-133350" algn="just">
                        <a:spcBef>
                          <a:spcPts val="0"/>
                        </a:spcBef>
                        <a:spcAft>
                          <a:spcPts val="1200"/>
                        </a:spcAft>
                      </a:pPr>
                      <a:r>
                        <a:rPr lang="en-US" sz="1000" kern="100">
                          <a:effectLst/>
                        </a:rPr>
                        <a:t>● providing the most accurate information of the troposphere and low stratosphere</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infrequently, only 2-4 times per day</a:t>
                      </a:r>
                    </a:p>
                    <a:p>
                      <a:pPr marL="133350" marR="0" indent="-133350" algn="just">
                        <a:spcBef>
                          <a:spcPts val="0"/>
                        </a:spcBef>
                        <a:spcAft>
                          <a:spcPts val="600"/>
                        </a:spcAft>
                      </a:pPr>
                      <a:r>
                        <a:rPr lang="en-US" sz="1000" kern="100">
                          <a:effectLst/>
                        </a:rPr>
                        <a:t>● in-situ observation, sparse spatial coverage</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just">
                        <a:spcBef>
                          <a:spcPts val="0"/>
                        </a:spcBef>
                        <a:spcAft>
                          <a:spcPts val="0"/>
                        </a:spcAft>
                      </a:pPr>
                      <a:r>
                        <a:rPr lang="en-US" sz="1000" kern="100">
                          <a:effectLst/>
                        </a:rPr>
                        <a:t>Norton and Hoidale, 1976</a:t>
                      </a:r>
                    </a:p>
                    <a:p>
                      <a:pPr marL="0" marR="0" algn="just">
                        <a:spcBef>
                          <a:spcPts val="0"/>
                        </a:spcBef>
                        <a:spcAft>
                          <a:spcPts val="0"/>
                        </a:spcAft>
                      </a:pPr>
                      <a:r>
                        <a:rPr lang="en-US" sz="1000" kern="100">
                          <a:effectLst/>
                        </a:rPr>
                        <a:t>Cooper et al., 1994</a:t>
                      </a:r>
                    </a:p>
                    <a:p>
                      <a:pPr marL="0" marR="0" algn="just">
                        <a:spcBef>
                          <a:spcPts val="0"/>
                        </a:spcBef>
                        <a:spcAft>
                          <a:spcPts val="0"/>
                        </a:spcAft>
                      </a:pPr>
                      <a:r>
                        <a:rPr lang="en-US" sz="1000" kern="100">
                          <a:effectLst/>
                        </a:rPr>
                        <a:t>Seidel et al., 2010</a:t>
                      </a:r>
                    </a:p>
                    <a:p>
                      <a:pPr marL="0" marR="0" algn="just">
                        <a:spcBef>
                          <a:spcPts val="0"/>
                        </a:spcBef>
                        <a:spcAft>
                          <a:spcPts val="0"/>
                        </a:spcAft>
                      </a:pPr>
                      <a:r>
                        <a:rPr lang="en-US" sz="1000" kern="100">
                          <a:effectLst/>
                        </a:rPr>
                        <a:t>Guo et al., 2016</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3447745291"/>
                  </a:ext>
                </a:extLst>
              </a:tr>
              <a:tr h="811143">
                <a:tc>
                  <a:txBody>
                    <a:bodyPr/>
                    <a:lstStyle/>
                    <a:p>
                      <a:pPr marL="0" marR="0" algn="l">
                        <a:spcBef>
                          <a:spcPts val="0"/>
                        </a:spcBef>
                        <a:spcAft>
                          <a:spcPts val="0"/>
                        </a:spcAft>
                      </a:pPr>
                      <a:r>
                        <a:rPr lang="en-US" sz="1000" kern="100">
                          <a:effectLst/>
                        </a:rPr>
                        <a:t>Tethered balloons</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turbulence measurements possible</a:t>
                      </a:r>
                    </a:p>
                    <a:p>
                      <a:pPr marL="133350" marR="0" indent="-133350" algn="just">
                        <a:spcBef>
                          <a:spcPts val="0"/>
                        </a:spcBef>
                        <a:spcAft>
                          <a:spcPts val="0"/>
                        </a:spcAft>
                      </a:pPr>
                      <a:r>
                        <a:rPr lang="en-US" sz="1000" kern="100">
                          <a:effectLst/>
                        </a:rPr>
                        <a:t>● the ascent velocity can be  controlled according to the desired resolution</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high cost</a:t>
                      </a:r>
                    </a:p>
                    <a:p>
                      <a:pPr marL="133350" marR="0" indent="-133350" algn="just">
                        <a:spcBef>
                          <a:spcPts val="0"/>
                        </a:spcBef>
                        <a:spcAft>
                          <a:spcPts val="0"/>
                        </a:spcAft>
                      </a:pPr>
                      <a:r>
                        <a:rPr lang="en-US" sz="1000" kern="100">
                          <a:effectLst/>
                        </a:rPr>
                        <a:t>● limited to field campaigns with manned operation</a:t>
                      </a:r>
                    </a:p>
                    <a:p>
                      <a:pPr marL="133350" marR="0" indent="-133350" algn="just">
                        <a:spcBef>
                          <a:spcPts val="0"/>
                        </a:spcBef>
                        <a:spcAft>
                          <a:spcPts val="0"/>
                        </a:spcAft>
                      </a:pPr>
                      <a:r>
                        <a:rPr lang="en-US" sz="1000" kern="100">
                          <a:effectLst/>
                        </a:rPr>
                        <a:t>● limited measurement range</a:t>
                      </a:r>
                    </a:p>
                    <a:p>
                      <a:pPr marL="133350" marR="0" indent="-133350" algn="just">
                        <a:spcBef>
                          <a:spcPts val="0"/>
                        </a:spcBef>
                        <a:spcAft>
                          <a:spcPts val="1200"/>
                        </a:spcAft>
                      </a:pPr>
                      <a:r>
                        <a:rPr lang="en-US" sz="1000" kern="100">
                          <a:effectLst/>
                        </a:rPr>
                        <a:t>● inapplicable in case of high wind speed or strong convection</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just">
                        <a:spcBef>
                          <a:spcPts val="0"/>
                        </a:spcBef>
                        <a:spcAft>
                          <a:spcPts val="0"/>
                        </a:spcAft>
                      </a:pPr>
                      <a:r>
                        <a:rPr lang="en-US" sz="1000" kern="100">
                          <a:effectLst/>
                        </a:rPr>
                        <a:t>Moores et al., 1979</a:t>
                      </a:r>
                    </a:p>
                    <a:p>
                      <a:pPr marL="0" marR="0" algn="just">
                        <a:spcBef>
                          <a:spcPts val="0"/>
                        </a:spcBef>
                        <a:spcAft>
                          <a:spcPts val="0"/>
                        </a:spcAft>
                      </a:pPr>
                      <a:r>
                        <a:rPr lang="en-US" sz="1000" kern="100">
                          <a:effectLst/>
                        </a:rPr>
                        <a:t>Vernekar et al., 1991</a:t>
                      </a:r>
                    </a:p>
                    <a:p>
                      <a:pPr marL="0" marR="0" algn="just">
                        <a:spcBef>
                          <a:spcPts val="0"/>
                        </a:spcBef>
                        <a:spcAft>
                          <a:spcPts val="0"/>
                        </a:spcAft>
                      </a:pPr>
                      <a:r>
                        <a:rPr lang="en-US" sz="1000" kern="100">
                          <a:effectLst/>
                        </a:rPr>
                        <a:t>Holden et al., 2000</a:t>
                      </a:r>
                    </a:p>
                    <a:p>
                      <a:pPr marL="71755" marR="0" algn="just">
                        <a:spcBef>
                          <a:spcPts val="0"/>
                        </a:spcBef>
                        <a:spcAft>
                          <a:spcPts val="0"/>
                        </a:spcAft>
                      </a:pPr>
                      <a:r>
                        <a:rPr lang="en-US" sz="1000" kern="100">
                          <a:effectLst/>
                        </a:rPr>
                        <a:t> </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3438360062"/>
                  </a:ext>
                </a:extLst>
              </a:tr>
              <a:tr h="590500">
                <a:tc>
                  <a:txBody>
                    <a:bodyPr/>
                    <a:lstStyle/>
                    <a:p>
                      <a:pPr marL="0" marR="0" algn="l">
                        <a:spcBef>
                          <a:spcPts val="0"/>
                        </a:spcBef>
                        <a:spcAft>
                          <a:spcPts val="0"/>
                        </a:spcAft>
                      </a:pPr>
                      <a:r>
                        <a:rPr lang="en-US" sz="1000" kern="100">
                          <a:effectLst/>
                        </a:rPr>
                        <a:t>Aricraft</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simultaneous measurements of mean and turbulent quantities</a:t>
                      </a:r>
                    </a:p>
                    <a:p>
                      <a:pPr marL="266700" marR="0" indent="-266700" algn="just">
                        <a:spcBef>
                          <a:spcPts val="0"/>
                        </a:spcBef>
                        <a:spcAft>
                          <a:spcPts val="0"/>
                        </a:spcAft>
                      </a:pPr>
                      <a:r>
                        <a:rPr lang="en-US" sz="1000" kern="100">
                          <a:effectLst/>
                        </a:rPr>
                        <a:t>● high sample rate</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high cost</a:t>
                      </a:r>
                    </a:p>
                    <a:p>
                      <a:pPr marL="133350" marR="0" indent="-133350" algn="just">
                        <a:spcBef>
                          <a:spcPts val="0"/>
                        </a:spcBef>
                        <a:spcAft>
                          <a:spcPts val="0"/>
                        </a:spcAft>
                      </a:pPr>
                      <a:r>
                        <a:rPr lang="en-US" sz="1000" kern="100">
                          <a:effectLst/>
                        </a:rPr>
                        <a:t>● limited to field campaigns</a:t>
                      </a:r>
                    </a:p>
                    <a:p>
                      <a:pPr marL="133350" marR="0" indent="-133350" algn="just">
                        <a:spcBef>
                          <a:spcPts val="0"/>
                        </a:spcBef>
                        <a:spcAft>
                          <a:spcPts val="1200"/>
                        </a:spcAft>
                      </a:pPr>
                      <a:r>
                        <a:rPr lang="en-US" sz="1000" kern="100">
                          <a:effectLst/>
                        </a:rPr>
                        <a:t>● the lowest observation height (or flight level) is restricted (security)</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just">
                        <a:spcBef>
                          <a:spcPts val="0"/>
                        </a:spcBef>
                        <a:spcAft>
                          <a:spcPts val="0"/>
                        </a:spcAft>
                      </a:pPr>
                      <a:r>
                        <a:rPr lang="en-US" sz="1000" kern="100">
                          <a:effectLst/>
                        </a:rPr>
                        <a:t>Galmarini and Attié, 2000</a:t>
                      </a:r>
                    </a:p>
                    <a:p>
                      <a:pPr marL="0" marR="0" algn="just">
                        <a:spcBef>
                          <a:spcPts val="0"/>
                        </a:spcBef>
                        <a:spcAft>
                          <a:spcPts val="0"/>
                        </a:spcAft>
                      </a:pPr>
                      <a:r>
                        <a:rPr lang="en-US" sz="1000" kern="100">
                          <a:effectLst/>
                        </a:rPr>
                        <a:t>Dai et al., 2011</a:t>
                      </a:r>
                    </a:p>
                    <a:p>
                      <a:pPr marL="0" marR="0" algn="just">
                        <a:spcBef>
                          <a:spcPts val="0"/>
                        </a:spcBef>
                        <a:spcAft>
                          <a:spcPts val="0"/>
                        </a:spcAft>
                      </a:pPr>
                      <a:r>
                        <a:rPr lang="en-US" sz="1000" kern="100">
                          <a:effectLst/>
                        </a:rPr>
                        <a:t>Dai et al., 2014</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2153300909"/>
                  </a:ext>
                </a:extLst>
              </a:tr>
              <a:tr h="147625">
                <a:tc>
                  <a:txBody>
                    <a:bodyPr/>
                    <a:lstStyle/>
                    <a:p>
                      <a:pPr marL="0" marR="0" algn="l">
                        <a:spcBef>
                          <a:spcPts val="0"/>
                        </a:spcBef>
                        <a:spcAft>
                          <a:spcPts val="0"/>
                        </a:spcAft>
                      </a:pPr>
                      <a:r>
                        <a:rPr lang="en-US" sz="1000" kern="100">
                          <a:effectLst/>
                        </a:rPr>
                        <a:t>Remote sensing</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just">
                        <a:spcBef>
                          <a:spcPts val="0"/>
                        </a:spcBef>
                        <a:spcAft>
                          <a:spcPts val="0"/>
                        </a:spcAft>
                      </a:pPr>
                      <a:r>
                        <a:rPr lang="en-US" sz="1000" kern="100">
                          <a:effectLst/>
                        </a:rPr>
                        <a:t> </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71755" marR="0" algn="just">
                        <a:spcBef>
                          <a:spcPts val="0"/>
                        </a:spcBef>
                        <a:spcAft>
                          <a:spcPts val="0"/>
                        </a:spcAft>
                      </a:pPr>
                      <a:r>
                        <a:rPr lang="en-US" sz="1000" kern="100">
                          <a:effectLst/>
                        </a:rPr>
                        <a:t> </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just">
                        <a:spcBef>
                          <a:spcPts val="0"/>
                        </a:spcBef>
                        <a:spcAft>
                          <a:spcPts val="0"/>
                        </a:spcAft>
                      </a:pPr>
                      <a:r>
                        <a:rPr lang="en-US" sz="1000" kern="100">
                          <a:effectLst/>
                        </a:rPr>
                        <a:t> </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1770210667"/>
                  </a:ext>
                </a:extLst>
              </a:tr>
              <a:tr h="1033374">
                <a:tc>
                  <a:txBody>
                    <a:bodyPr/>
                    <a:lstStyle/>
                    <a:p>
                      <a:pPr marL="0" marR="0" algn="l">
                        <a:spcBef>
                          <a:spcPts val="0"/>
                        </a:spcBef>
                        <a:spcAft>
                          <a:spcPts val="0"/>
                        </a:spcAft>
                      </a:pPr>
                      <a:r>
                        <a:rPr lang="en-US" sz="1000" kern="100">
                          <a:effectLst/>
                        </a:rPr>
                        <a:t>Sodar</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a simple and less expensive remote sensing system</a:t>
                      </a:r>
                    </a:p>
                    <a:p>
                      <a:pPr marL="133350" marR="0" indent="-133350" algn="just">
                        <a:spcBef>
                          <a:spcPts val="0"/>
                        </a:spcBef>
                        <a:spcAft>
                          <a:spcPts val="0"/>
                        </a:spcAft>
                      </a:pPr>
                      <a:r>
                        <a:rPr lang="en-US" sz="1000" kern="100">
                          <a:effectLst/>
                        </a:rPr>
                        <a:t>● continuously operated in an unattended mode </a:t>
                      </a:r>
                    </a:p>
                    <a:p>
                      <a:pPr marL="133350" marR="0" indent="-133350" algn="just">
                        <a:spcBef>
                          <a:spcPts val="0"/>
                        </a:spcBef>
                        <a:spcAft>
                          <a:spcPts val="0"/>
                        </a:spcAft>
                      </a:pPr>
                      <a:r>
                        <a:rPr lang="en-US" sz="1000" kern="100">
                          <a:effectLst/>
                        </a:rPr>
                        <a:t>● high temporal and vertical resolutions</a:t>
                      </a:r>
                    </a:p>
                    <a:p>
                      <a:pPr marL="133350" marR="0" indent="-133350" algn="just">
                        <a:spcBef>
                          <a:spcPts val="0"/>
                        </a:spcBef>
                        <a:spcAft>
                          <a:spcPts val="1200"/>
                        </a:spcAft>
                      </a:pPr>
                      <a:r>
                        <a:rPr lang="en-US" sz="1000" kern="100">
                          <a:effectLst/>
                        </a:rPr>
                        <a:t>● obtaining the height of any elevated temperature inversion layer</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limited vertical observation range, a few hundred meters to 1 km</a:t>
                      </a:r>
                    </a:p>
                    <a:p>
                      <a:pPr marL="133350" marR="0" indent="-133350" algn="just">
                        <a:spcBef>
                          <a:spcPts val="0"/>
                        </a:spcBef>
                        <a:spcAft>
                          <a:spcPts val="0"/>
                        </a:spcAft>
                      </a:pPr>
                      <a:r>
                        <a:rPr lang="en-US" sz="1000" kern="100">
                          <a:effectLst/>
                        </a:rPr>
                        <a:t>● reduced data availability  in special weather situations (near-perfectly adiabatically stratified CBL in the afternoon) </a:t>
                      </a:r>
                    </a:p>
                    <a:p>
                      <a:pPr marL="133350" marR="0" indent="-133350" algn="just">
                        <a:spcBef>
                          <a:spcPts val="0"/>
                        </a:spcBef>
                        <a:spcAft>
                          <a:spcPts val="0"/>
                        </a:spcAft>
                      </a:pPr>
                      <a:r>
                        <a:rPr lang="en-US" sz="1000" kern="100">
                          <a:effectLst/>
                        </a:rPr>
                        <a:t>● interpretation of the remotely-sensed structures sometimes ambiguous</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just">
                        <a:spcBef>
                          <a:spcPts val="0"/>
                        </a:spcBef>
                        <a:spcAft>
                          <a:spcPts val="0"/>
                        </a:spcAft>
                      </a:pPr>
                      <a:r>
                        <a:rPr lang="en-US" sz="1000" kern="100">
                          <a:effectLst/>
                        </a:rPr>
                        <a:t>Beyrich and Weill, 1993</a:t>
                      </a:r>
                    </a:p>
                    <a:p>
                      <a:pPr marL="0" marR="0" algn="just">
                        <a:spcBef>
                          <a:spcPts val="0"/>
                        </a:spcBef>
                        <a:spcAft>
                          <a:spcPts val="0"/>
                        </a:spcAft>
                      </a:pPr>
                      <a:r>
                        <a:rPr lang="en-US" sz="1000" kern="100">
                          <a:effectLst/>
                        </a:rPr>
                        <a:t>Beyrich, 1997</a:t>
                      </a:r>
                    </a:p>
                    <a:p>
                      <a:pPr marL="0" marR="0" algn="just">
                        <a:spcBef>
                          <a:spcPts val="0"/>
                        </a:spcBef>
                        <a:spcAft>
                          <a:spcPts val="0"/>
                        </a:spcAft>
                      </a:pPr>
                      <a:r>
                        <a:rPr lang="en-US" sz="1000" kern="100">
                          <a:effectLst/>
                        </a:rPr>
                        <a:t>Lokoshchenko, 2002</a:t>
                      </a:r>
                    </a:p>
                    <a:p>
                      <a:pPr marL="0" marR="0" algn="just">
                        <a:spcBef>
                          <a:spcPts val="0"/>
                        </a:spcBef>
                        <a:spcAft>
                          <a:spcPts val="0"/>
                        </a:spcAft>
                      </a:pPr>
                      <a:r>
                        <a:rPr lang="en-US" sz="1000" kern="100">
                          <a:effectLst/>
                        </a:rPr>
                        <a:t>Emeis et al., 2004</a:t>
                      </a:r>
                    </a:p>
                    <a:p>
                      <a:pPr marL="0" marR="0" algn="just">
                        <a:spcBef>
                          <a:spcPts val="0"/>
                        </a:spcBef>
                        <a:spcAft>
                          <a:spcPts val="0"/>
                        </a:spcAft>
                      </a:pPr>
                      <a:r>
                        <a:rPr lang="en-US" sz="1000" kern="100">
                          <a:effectLst/>
                        </a:rPr>
                        <a:t>Helmis et al., 2012</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2272390283"/>
                  </a:ext>
                </a:extLst>
              </a:tr>
              <a:tr h="590500">
                <a:tc>
                  <a:txBody>
                    <a:bodyPr/>
                    <a:lstStyle/>
                    <a:p>
                      <a:pPr marL="0" marR="0" algn="l">
                        <a:spcBef>
                          <a:spcPts val="0"/>
                        </a:spcBef>
                        <a:spcAft>
                          <a:spcPts val="0"/>
                        </a:spcAft>
                      </a:pPr>
                      <a:r>
                        <a:rPr lang="en-US" sz="1000" kern="100">
                          <a:effectLst/>
                        </a:rPr>
                        <a:t>Microwave radiometer</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600"/>
                        </a:spcAft>
                      </a:pPr>
                      <a:r>
                        <a:rPr lang="en-US" sz="1000" kern="100">
                          <a:effectLst/>
                        </a:rPr>
                        <a:t>● providing good estimates of temperature and humidity in the lower troposphere with high temporal resolution</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the vertical resolution decreases with altitude</a:t>
                      </a:r>
                    </a:p>
                    <a:p>
                      <a:pPr marL="133350" marR="0" indent="-133350" algn="just">
                        <a:spcBef>
                          <a:spcPts val="0"/>
                        </a:spcBef>
                        <a:spcAft>
                          <a:spcPts val="1200"/>
                        </a:spcAft>
                      </a:pPr>
                      <a:r>
                        <a:rPr lang="en-US" sz="1000" kern="100">
                          <a:effectLst/>
                        </a:rPr>
                        <a:t>● poor data quality in cloudy and rainy conditions</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71755" marR="0" algn="just">
                        <a:spcBef>
                          <a:spcPts val="0"/>
                        </a:spcBef>
                        <a:spcAft>
                          <a:spcPts val="0"/>
                        </a:spcAft>
                      </a:pPr>
                      <a:r>
                        <a:rPr lang="en-US" sz="1000" kern="100">
                          <a:effectLst/>
                        </a:rPr>
                        <a:t>Crewell et al., 2007</a:t>
                      </a:r>
                    </a:p>
                    <a:p>
                      <a:pPr marL="71755" marR="0" algn="just">
                        <a:spcBef>
                          <a:spcPts val="0"/>
                        </a:spcBef>
                        <a:spcAft>
                          <a:spcPts val="0"/>
                        </a:spcAft>
                      </a:pPr>
                      <a:r>
                        <a:rPr lang="en-US" sz="1000" kern="100">
                          <a:effectLst/>
                        </a:rPr>
                        <a:t>Cimini et al., 2013</a:t>
                      </a:r>
                    </a:p>
                    <a:p>
                      <a:pPr marL="71755" marR="0" algn="just">
                        <a:spcBef>
                          <a:spcPts val="0"/>
                        </a:spcBef>
                        <a:spcAft>
                          <a:spcPts val="0"/>
                        </a:spcAft>
                      </a:pPr>
                      <a:r>
                        <a:rPr lang="en-US" sz="1000" kern="100">
                          <a:effectLst/>
                        </a:rPr>
                        <a:t>Saeed et al., 2015</a:t>
                      </a:r>
                    </a:p>
                    <a:p>
                      <a:pPr marL="71755" marR="0" algn="just">
                        <a:spcBef>
                          <a:spcPts val="0"/>
                        </a:spcBef>
                        <a:spcAft>
                          <a:spcPts val="0"/>
                        </a:spcAft>
                      </a:pPr>
                      <a:r>
                        <a:rPr lang="en-US" sz="1000" kern="100">
                          <a:effectLst/>
                        </a:rPr>
                        <a:t>Liu et al., 2015</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3693225360"/>
                  </a:ext>
                </a:extLst>
              </a:tr>
              <a:tr h="1081524">
                <a:tc>
                  <a:txBody>
                    <a:bodyPr/>
                    <a:lstStyle/>
                    <a:p>
                      <a:pPr marL="0" marR="0" algn="l">
                        <a:spcBef>
                          <a:spcPts val="0"/>
                        </a:spcBef>
                        <a:spcAft>
                          <a:spcPts val="0"/>
                        </a:spcAft>
                      </a:pPr>
                      <a:r>
                        <a:rPr lang="en-US" sz="1000" kern="100">
                          <a:effectLst/>
                        </a:rPr>
                        <a:t>Doppler Rardar wind profiler</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continuous operation</a:t>
                      </a:r>
                    </a:p>
                    <a:p>
                      <a:pPr marL="133350" marR="0" indent="-133350" algn="just">
                        <a:spcBef>
                          <a:spcPts val="0"/>
                        </a:spcBef>
                        <a:spcAft>
                          <a:spcPts val="0"/>
                        </a:spcAft>
                      </a:pPr>
                      <a:r>
                        <a:rPr lang="en-US" sz="1000" kern="100">
                          <a:effectLst/>
                        </a:rPr>
                        <a:t>● high temporal and vertical resolutions</a:t>
                      </a:r>
                    </a:p>
                    <a:p>
                      <a:pPr marL="133350" marR="0" indent="-133350" algn="just">
                        <a:spcBef>
                          <a:spcPts val="0"/>
                        </a:spcBef>
                        <a:spcAft>
                          <a:spcPts val="600"/>
                        </a:spcAft>
                      </a:pPr>
                      <a:r>
                        <a:rPr lang="en-US" sz="1000" kern="100">
                          <a:effectLst/>
                        </a:rPr>
                        <a:t>● providing horizontal and vertical wind profiles with high precision</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a:effectLst/>
                        </a:rPr>
                        <a:t>● expensive</a:t>
                      </a:r>
                    </a:p>
                    <a:p>
                      <a:pPr marL="133350" marR="0" indent="-133350" algn="just">
                        <a:spcBef>
                          <a:spcPts val="0"/>
                        </a:spcBef>
                        <a:spcAft>
                          <a:spcPts val="0"/>
                        </a:spcAft>
                      </a:pPr>
                      <a:r>
                        <a:rPr lang="en-US" sz="1000" kern="100">
                          <a:effectLst/>
                        </a:rPr>
                        <a:t>● invalid data at the lowest range, unable to resolve shallow ABL</a:t>
                      </a:r>
                    </a:p>
                    <a:p>
                      <a:pPr marL="133350" marR="0" indent="-133350" algn="just">
                        <a:spcBef>
                          <a:spcPts val="0"/>
                        </a:spcBef>
                        <a:spcAft>
                          <a:spcPts val="0"/>
                        </a:spcAft>
                      </a:pPr>
                      <a:r>
                        <a:rPr lang="en-US" sz="1000" kern="100">
                          <a:effectLst/>
                        </a:rPr>
                        <a:t>● limited vertical resolution</a:t>
                      </a:r>
                    </a:p>
                    <a:p>
                      <a:pPr marL="133350" marR="0" indent="-133350" algn="just">
                        <a:spcBef>
                          <a:spcPts val="0"/>
                        </a:spcBef>
                        <a:spcAft>
                          <a:spcPts val="0"/>
                        </a:spcAft>
                      </a:pPr>
                      <a:r>
                        <a:rPr lang="en-US" sz="1000" kern="100">
                          <a:effectLst/>
                        </a:rPr>
                        <a:t>● the SNR easily influenced by several factors such as birds and insects.</a:t>
                      </a:r>
                    </a:p>
                    <a:p>
                      <a:pPr marL="133350" marR="0" indent="-133350" algn="just">
                        <a:spcBef>
                          <a:spcPts val="0"/>
                        </a:spcBef>
                        <a:spcAft>
                          <a:spcPts val="1200"/>
                        </a:spcAft>
                      </a:pPr>
                      <a:r>
                        <a:rPr lang="en-US" sz="1000" kern="100">
                          <a:effectLst/>
                        </a:rPr>
                        <a:t>● inapplicable when signal is dominated by rain or snow</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indent="66675" algn="just">
                        <a:spcBef>
                          <a:spcPts val="0"/>
                        </a:spcBef>
                        <a:spcAft>
                          <a:spcPts val="0"/>
                        </a:spcAft>
                      </a:pPr>
                      <a:r>
                        <a:rPr lang="en-US" sz="1000" kern="100">
                          <a:effectLst/>
                        </a:rPr>
                        <a:t>White et al., 1991</a:t>
                      </a:r>
                    </a:p>
                    <a:p>
                      <a:pPr marL="0" marR="0" indent="66675" algn="just">
                        <a:spcBef>
                          <a:spcPts val="0"/>
                        </a:spcBef>
                        <a:spcAft>
                          <a:spcPts val="0"/>
                        </a:spcAft>
                      </a:pPr>
                      <a:r>
                        <a:rPr lang="en-US" sz="1000" kern="100">
                          <a:effectLst/>
                        </a:rPr>
                        <a:t>Angevine, 2000</a:t>
                      </a:r>
                    </a:p>
                    <a:p>
                      <a:pPr marL="0" marR="0" indent="66675" algn="just">
                        <a:spcBef>
                          <a:spcPts val="0"/>
                        </a:spcBef>
                        <a:spcAft>
                          <a:spcPts val="0"/>
                        </a:spcAft>
                      </a:pPr>
                      <a:r>
                        <a:rPr lang="en-US" sz="1000" kern="100">
                          <a:effectLst/>
                        </a:rPr>
                        <a:t>Bianco et al., 2002</a:t>
                      </a:r>
                    </a:p>
                    <a:p>
                      <a:pPr marL="0" marR="0" indent="66675" algn="just">
                        <a:spcBef>
                          <a:spcPts val="0"/>
                        </a:spcBef>
                        <a:spcAft>
                          <a:spcPts val="0"/>
                        </a:spcAft>
                      </a:pPr>
                      <a:r>
                        <a:rPr lang="en-US" sz="1000" kern="100">
                          <a:effectLst/>
                          <a:highlight>
                            <a:srgbClr val="FFFF00"/>
                          </a:highlight>
                        </a:rPr>
                        <a:t> </a:t>
                      </a:r>
                      <a:endParaRPr lang="en-US" sz="1000" kern="10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2691722512"/>
                  </a:ext>
                </a:extLst>
              </a:tr>
              <a:tr h="946333">
                <a:tc>
                  <a:txBody>
                    <a:bodyPr/>
                    <a:lstStyle/>
                    <a:p>
                      <a:pPr marL="0" marR="0" algn="just">
                        <a:spcBef>
                          <a:spcPts val="0"/>
                        </a:spcBef>
                        <a:spcAft>
                          <a:spcPts val="0"/>
                        </a:spcAft>
                      </a:pPr>
                      <a:r>
                        <a:rPr lang="en-US" sz="1000" kern="100" dirty="0">
                          <a:effectLst/>
                        </a:rPr>
                        <a:t>Lidar</a:t>
                      </a:r>
                      <a:endParaRPr lang="en-US" sz="10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dirty="0">
                          <a:effectLst/>
                        </a:rPr>
                        <a:t>● operated continuously in an almost automated status</a:t>
                      </a:r>
                    </a:p>
                    <a:p>
                      <a:pPr marL="133350" marR="0" indent="-133350" algn="just">
                        <a:spcBef>
                          <a:spcPts val="0"/>
                        </a:spcBef>
                        <a:spcAft>
                          <a:spcPts val="0"/>
                        </a:spcAft>
                      </a:pPr>
                      <a:r>
                        <a:rPr lang="en-US" sz="1000" kern="100" dirty="0">
                          <a:effectLst/>
                        </a:rPr>
                        <a:t>● observing vertical distribution of the aerosols with high temporal resolution and wide vertical spatial coverage</a:t>
                      </a:r>
                    </a:p>
                    <a:p>
                      <a:pPr marL="133350" marR="0" indent="-133350" algn="just">
                        <a:spcBef>
                          <a:spcPts val="0"/>
                        </a:spcBef>
                        <a:spcAft>
                          <a:spcPts val="0"/>
                        </a:spcAft>
                      </a:pPr>
                      <a:r>
                        <a:rPr lang="en-US" sz="1000" kern="100" dirty="0">
                          <a:effectLst/>
                        </a:rPr>
                        <a:t>● a great number of aerosol lidars deployed and established networks all over the world</a:t>
                      </a:r>
                      <a:endParaRPr lang="en-US" sz="10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133350" marR="0" indent="-133350" algn="just">
                        <a:spcBef>
                          <a:spcPts val="0"/>
                        </a:spcBef>
                        <a:spcAft>
                          <a:spcPts val="0"/>
                        </a:spcAft>
                      </a:pPr>
                      <a:r>
                        <a:rPr lang="en-US" sz="1000" kern="100" dirty="0">
                          <a:effectLst/>
                        </a:rPr>
                        <a:t>● limited data quality near surface because of the blind zone</a:t>
                      </a:r>
                    </a:p>
                    <a:p>
                      <a:pPr marL="133350" marR="0" indent="-133350" algn="just">
                        <a:spcBef>
                          <a:spcPts val="0"/>
                        </a:spcBef>
                        <a:spcAft>
                          <a:spcPts val="0"/>
                        </a:spcAft>
                      </a:pPr>
                      <a:r>
                        <a:rPr lang="en-US" sz="1000" kern="100" dirty="0">
                          <a:effectLst/>
                        </a:rPr>
                        <a:t>● the ABLH determination easily interfered by multiple aerosol layers (advected or elevated) or cloud layers</a:t>
                      </a:r>
                      <a:endParaRPr lang="en-US" sz="10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tc>
                  <a:txBody>
                    <a:bodyPr/>
                    <a:lstStyle/>
                    <a:p>
                      <a:pPr marL="0" marR="0" algn="just">
                        <a:spcBef>
                          <a:spcPts val="0"/>
                        </a:spcBef>
                        <a:spcAft>
                          <a:spcPts val="0"/>
                        </a:spcAft>
                      </a:pPr>
                      <a:r>
                        <a:rPr lang="en-US" sz="1000" kern="100" dirty="0">
                          <a:effectLst/>
                        </a:rPr>
                        <a:t>Steyn et al., 1999</a:t>
                      </a:r>
                    </a:p>
                    <a:p>
                      <a:pPr marL="0" marR="0" algn="just">
                        <a:spcBef>
                          <a:spcPts val="0"/>
                        </a:spcBef>
                        <a:spcAft>
                          <a:spcPts val="0"/>
                        </a:spcAft>
                      </a:pPr>
                      <a:r>
                        <a:rPr lang="en-US" sz="1000" kern="100" dirty="0">
                          <a:effectLst/>
                        </a:rPr>
                        <a:t>Davis et al., 2000</a:t>
                      </a:r>
                    </a:p>
                    <a:p>
                      <a:pPr marL="0" marR="0" algn="just">
                        <a:spcBef>
                          <a:spcPts val="0"/>
                        </a:spcBef>
                        <a:spcAft>
                          <a:spcPts val="0"/>
                        </a:spcAft>
                      </a:pPr>
                      <a:r>
                        <a:rPr lang="en-US" sz="1000" kern="100" dirty="0">
                          <a:effectLst/>
                        </a:rPr>
                        <a:t>Sawyer and Li, 2013</a:t>
                      </a:r>
                    </a:p>
                    <a:p>
                      <a:pPr marL="0" marR="0" algn="just">
                        <a:spcBef>
                          <a:spcPts val="0"/>
                        </a:spcBef>
                        <a:spcAft>
                          <a:spcPts val="0"/>
                        </a:spcAft>
                      </a:pPr>
                      <a:r>
                        <a:rPr lang="en-US" sz="1000" kern="100" dirty="0">
                          <a:effectLst/>
                        </a:rPr>
                        <a:t>Pal et al., 2013</a:t>
                      </a:r>
                    </a:p>
                    <a:p>
                      <a:pPr marL="0" marR="0" algn="just">
                        <a:spcBef>
                          <a:spcPts val="0"/>
                        </a:spcBef>
                        <a:spcAft>
                          <a:spcPts val="0"/>
                        </a:spcAft>
                      </a:pPr>
                      <a:r>
                        <a:rPr lang="en-US" sz="1000" kern="100" dirty="0">
                          <a:effectLst/>
                        </a:rPr>
                        <a:t>Toledo et al., 2017</a:t>
                      </a:r>
                      <a:endParaRPr lang="en-US" sz="10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37050" marR="37050" marT="0" marB="0"/>
                </a:tc>
                <a:extLst>
                  <a:ext uri="{0D108BD9-81ED-4DB2-BD59-A6C34878D82A}">
                    <a16:rowId xmlns:a16="http://schemas.microsoft.com/office/drawing/2014/main" val="1389245927"/>
                  </a:ext>
                </a:extLst>
              </a:tr>
            </a:tbl>
          </a:graphicData>
        </a:graphic>
      </p:graphicFrame>
    </p:spTree>
    <p:extLst>
      <p:ext uri="{BB962C8B-B14F-4D97-AF65-F5344CB8AC3E}">
        <p14:creationId xmlns:p14="http://schemas.microsoft.com/office/powerpoint/2010/main" val="1273683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74" name="Content Placeholder 2"/>
              <p:cNvSpPr>
                <a:spLocks noGrp="1"/>
              </p:cNvSpPr>
              <p:nvPr>
                <p:ph idx="1"/>
              </p:nvPr>
            </p:nvSpPr>
            <p:spPr>
              <a:xfrm>
                <a:off x="304800" y="762000"/>
                <a:ext cx="8763000" cy="3382963"/>
              </a:xfrm>
            </p:spPr>
            <p:txBody>
              <a:bodyPr/>
              <a:lstStyle/>
              <a:p>
                <a:pPr eaLnBrk="1" hangingPunct="1"/>
                <a:endParaRPr lang="en-US" dirty="0">
                  <a:ea typeface="ＭＳ Ｐゴシック" charset="-128"/>
                </a:endParaRPr>
              </a:p>
              <a:p>
                <a:pPr eaLnBrk="1" hangingPunct="1"/>
                <a:r>
                  <a:rPr lang="en-US" dirty="0">
                    <a:solidFill>
                      <a:srgbClr val="3333FF"/>
                    </a:solidFill>
                    <a:ea typeface="ＭＳ Ｐゴシック" charset="-128"/>
                  </a:rPr>
                  <a:t>Part 1: Daytime</a:t>
                </a:r>
              </a:p>
              <a:p>
                <a:pPr lvl="1" eaLnBrk="1" hangingPunct="1"/>
                <a:r>
                  <a:rPr lang="en-US" dirty="0">
                    <a:solidFill>
                      <a:srgbClr val="3333FF"/>
                    </a:solidFill>
                    <a:ea typeface="ＭＳ Ｐゴシック" charset="-128"/>
                  </a:rPr>
                  <a:t>a) Structure, static stability, T vs. </a:t>
                </a:r>
                <a14:m>
                  <m:oMath xmlns:m="http://schemas.openxmlformats.org/officeDocument/2006/math">
                    <m:r>
                      <a:rPr lang="en-US" b="0" i="1" smtClean="0">
                        <a:solidFill>
                          <a:srgbClr val="3333FF"/>
                        </a:solidFill>
                        <a:latin typeface="Cambria Math" panose="02040503050406030204" pitchFamily="18" charset="0"/>
                      </a:rPr>
                      <m:t>𝜃</m:t>
                    </m:r>
                    <m:r>
                      <a:rPr lang="en-US" b="0" i="1" baseline="-25000" smtClean="0">
                        <a:solidFill>
                          <a:srgbClr val="3333FF"/>
                        </a:solidFill>
                        <a:latin typeface="Cambria Math" panose="02040503050406030204" pitchFamily="18" charset="0"/>
                      </a:rPr>
                      <m:t>𝑣</m:t>
                    </m:r>
                  </m:oMath>
                </a14:m>
                <a:endParaRPr lang="en-US" baseline="-25000" dirty="0">
                  <a:solidFill>
                    <a:srgbClr val="3333FF"/>
                  </a:solidFill>
                  <a:ea typeface="ＭＳ Ｐゴシック" charset="-128"/>
                </a:endParaRPr>
              </a:p>
              <a:p>
                <a:pPr lvl="1" eaLnBrk="1" hangingPunct="1"/>
                <a:r>
                  <a:rPr lang="en-US" dirty="0">
                    <a:solidFill>
                      <a:srgbClr val="3333FF"/>
                    </a:solidFill>
                    <a:ea typeface="ＭＳ Ｐゴシック" charset="-128"/>
                  </a:rPr>
                  <a:t>b) PBL top retrieval</a:t>
                </a:r>
              </a:p>
              <a:p>
                <a:pPr lvl="1" eaLnBrk="1" hangingPunct="1"/>
                <a:r>
                  <a:rPr lang="en-US" b="1" dirty="0">
                    <a:solidFill>
                      <a:srgbClr val="FF0000"/>
                    </a:solidFill>
                    <a:ea typeface="ＭＳ Ｐゴシック" charset="-128"/>
                  </a:rPr>
                  <a:t>c) Interaction with pollutants</a:t>
                </a:r>
              </a:p>
              <a:p>
                <a:pPr eaLnBrk="1" hangingPunct="1"/>
                <a:r>
                  <a:rPr lang="en-US" dirty="0">
                    <a:solidFill>
                      <a:srgbClr val="3333FF"/>
                    </a:solidFill>
                    <a:ea typeface="ＭＳ Ｐゴシック" charset="-128"/>
                  </a:rPr>
                  <a:t>Part 2: Nighttime</a:t>
                </a:r>
              </a:p>
              <a:p>
                <a:pPr lvl="1" eaLnBrk="1" hangingPunct="1"/>
                <a:r>
                  <a:rPr lang="en-US" dirty="0">
                    <a:solidFill>
                      <a:srgbClr val="3333FF"/>
                    </a:solidFill>
                    <a:ea typeface="ＭＳ Ｐゴシック" charset="-128"/>
                  </a:rPr>
                  <a:t>a) LLJs formation mechanism</a:t>
                </a:r>
              </a:p>
              <a:p>
                <a:pPr lvl="1" eaLnBrk="1" hangingPunct="1"/>
                <a:r>
                  <a:rPr lang="en-US" dirty="0">
                    <a:solidFill>
                      <a:srgbClr val="3333FF"/>
                    </a:solidFill>
                    <a:ea typeface="ＭＳ Ｐゴシック" charset="-128"/>
                  </a:rPr>
                  <a:t>b) Upside-down boundary layer</a:t>
                </a:r>
              </a:p>
              <a:p>
                <a:pPr lvl="1" eaLnBrk="1" hangingPunct="1"/>
                <a:r>
                  <a:rPr lang="en-US" dirty="0">
                    <a:solidFill>
                      <a:srgbClr val="3333FF"/>
                    </a:solidFill>
                    <a:ea typeface="ＭＳ Ｐゴシック" charset="-128"/>
                  </a:rPr>
                  <a:t>c) Implications for air quality and urban environment</a:t>
                </a:r>
              </a:p>
              <a:p>
                <a:pPr eaLnBrk="1" hangingPunct="1"/>
                <a:endParaRPr lang="en-US" dirty="0">
                  <a:solidFill>
                    <a:srgbClr val="3333FF"/>
                  </a:solidFill>
                  <a:ea typeface="ＭＳ Ｐゴシック" charset="-128"/>
                </a:endParaRPr>
              </a:p>
              <a:p>
                <a:pPr eaLnBrk="1" hangingPunct="1">
                  <a:buFont typeface="Arial" charset="0"/>
                  <a:buNone/>
                </a:pPr>
                <a:r>
                  <a:rPr lang="en-US" dirty="0">
                    <a:ea typeface="ＭＳ Ｐゴシック" charset="-128"/>
                  </a:rPr>
                  <a:t>    </a:t>
                </a:r>
              </a:p>
              <a:p>
                <a:pPr eaLnBrk="1" hangingPunct="1">
                  <a:buFont typeface="Arial" charset="0"/>
                  <a:buNone/>
                </a:pPr>
                <a:endParaRPr lang="en-US" dirty="0">
                  <a:ea typeface="ＭＳ Ｐゴシック" charset="-128"/>
                </a:endParaRPr>
              </a:p>
            </p:txBody>
          </p:sp>
        </mc:Choice>
        <mc:Fallback xmlns="">
          <p:sp>
            <p:nvSpPr>
              <p:cNvPr id="3074" name="Content Placeholder 2"/>
              <p:cNvSpPr>
                <a:spLocks noGrp="1" noRot="1" noChangeAspect="1" noMove="1" noResize="1" noEditPoints="1" noAdjustHandles="1" noChangeArrowheads="1" noChangeShapeType="1" noTextEdit="1"/>
              </p:cNvSpPr>
              <p:nvPr>
                <p:ph idx="1"/>
              </p:nvPr>
            </p:nvSpPr>
            <p:spPr>
              <a:xfrm>
                <a:off x="304800" y="762000"/>
                <a:ext cx="8763000" cy="3382963"/>
              </a:xfrm>
              <a:blipFill>
                <a:blip r:embed="rId2"/>
                <a:stretch>
                  <a:fillRect l="-1739" b="-47368"/>
                </a:stretch>
              </a:blipFill>
            </p:spPr>
            <p:txBody>
              <a:bodyPr/>
              <a:lstStyle/>
              <a:p>
                <a:r>
                  <a:rPr lang="en-US">
                    <a:noFill/>
                  </a:rPr>
                  <a:t> </a:t>
                </a:r>
              </a:p>
            </p:txBody>
          </p:sp>
        </mc:Fallback>
      </mc:AlternateContent>
    </p:spTree>
    <p:extLst>
      <p:ext uri="{BB962C8B-B14F-4D97-AF65-F5344CB8AC3E}">
        <p14:creationId xmlns:p14="http://schemas.microsoft.com/office/powerpoint/2010/main" val="3952430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7572-632F-D74A-8E15-50CA5983FADC}"/>
              </a:ext>
            </a:extLst>
          </p:cNvPr>
          <p:cNvSpPr>
            <a:spLocks noGrp="1"/>
          </p:cNvSpPr>
          <p:nvPr>
            <p:ph type="title"/>
          </p:nvPr>
        </p:nvSpPr>
        <p:spPr/>
        <p:txBody>
          <a:bodyPr/>
          <a:lstStyle/>
          <a:p>
            <a:r>
              <a:rPr lang="en-US" sz="4200" b="1" dirty="0">
                <a:solidFill>
                  <a:srgbClr val="3333FF"/>
                </a:solidFill>
              </a:rPr>
              <a:t>Impact of PBL height on pollutants</a:t>
            </a:r>
          </a:p>
        </p:txBody>
      </p:sp>
      <p:sp>
        <p:nvSpPr>
          <p:cNvPr id="3" name="Content Placeholder 2">
            <a:extLst>
              <a:ext uri="{FF2B5EF4-FFF2-40B4-BE49-F238E27FC236}">
                <a16:creationId xmlns:a16="http://schemas.microsoft.com/office/drawing/2014/main" id="{F0D7AD3F-FFD8-8249-BD28-3EE740DED5B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7E8FB81-769E-834F-A0AE-279CD2077A02}"/>
              </a:ext>
            </a:extLst>
          </p:cNvPr>
          <p:cNvPicPr>
            <a:picLocks noChangeAspect="1"/>
          </p:cNvPicPr>
          <p:nvPr/>
        </p:nvPicPr>
        <p:blipFill>
          <a:blip r:embed="rId2"/>
          <a:stretch>
            <a:fillRect/>
          </a:stretch>
        </p:blipFill>
        <p:spPr>
          <a:xfrm>
            <a:off x="230082" y="1295400"/>
            <a:ext cx="8683836" cy="4983162"/>
          </a:xfrm>
          <a:prstGeom prst="rect">
            <a:avLst/>
          </a:prstGeom>
        </p:spPr>
      </p:pic>
      <p:sp>
        <p:nvSpPr>
          <p:cNvPr id="5" name="Rectangle 4">
            <a:extLst>
              <a:ext uri="{FF2B5EF4-FFF2-40B4-BE49-F238E27FC236}">
                <a16:creationId xmlns:a16="http://schemas.microsoft.com/office/drawing/2014/main" id="{0601FA4E-81E1-2C48-9B03-B46ACDB16FBD}"/>
              </a:ext>
            </a:extLst>
          </p:cNvPr>
          <p:cNvSpPr/>
          <p:nvPr/>
        </p:nvSpPr>
        <p:spPr>
          <a:xfrm>
            <a:off x="2063557" y="6172200"/>
            <a:ext cx="5404043" cy="369332"/>
          </a:xfrm>
          <a:prstGeom prst="rect">
            <a:avLst/>
          </a:prstGeom>
        </p:spPr>
        <p:txBody>
          <a:bodyPr wrap="none">
            <a:spAutoFit/>
          </a:bodyPr>
          <a:lstStyle/>
          <a:p>
            <a:r>
              <a:rPr lang="en-US" dirty="0">
                <a:solidFill>
                  <a:srgbClr val="FF0000"/>
                </a:solidFill>
              </a:rPr>
              <a:t>Low PBLH led to high O</a:t>
            </a:r>
            <a:r>
              <a:rPr lang="en-US" baseline="-25000" dirty="0">
                <a:solidFill>
                  <a:srgbClr val="FF0000"/>
                </a:solidFill>
              </a:rPr>
              <a:t>3</a:t>
            </a:r>
            <a:r>
              <a:rPr lang="en-US" dirty="0">
                <a:solidFill>
                  <a:srgbClr val="FF0000"/>
                </a:solidFill>
              </a:rPr>
              <a:t> on </a:t>
            </a:r>
            <a:r>
              <a:rPr lang="en-US" dirty="0"/>
              <a:t>8/16</a:t>
            </a:r>
            <a:r>
              <a:rPr lang="en-US" dirty="0">
                <a:solidFill>
                  <a:srgbClr val="FF0000"/>
                </a:solidFill>
              </a:rPr>
              <a:t> (Hu et al., 2014) </a:t>
            </a:r>
            <a:endParaRPr lang="en-US" dirty="0"/>
          </a:p>
        </p:txBody>
      </p:sp>
    </p:spTree>
    <p:extLst>
      <p:ext uri="{BB962C8B-B14F-4D97-AF65-F5344CB8AC3E}">
        <p14:creationId xmlns:p14="http://schemas.microsoft.com/office/powerpoint/2010/main" val="186416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7572-632F-D74A-8E15-50CA5983FADC}"/>
              </a:ext>
            </a:extLst>
          </p:cNvPr>
          <p:cNvSpPr>
            <a:spLocks noGrp="1"/>
          </p:cNvSpPr>
          <p:nvPr>
            <p:ph type="title"/>
          </p:nvPr>
        </p:nvSpPr>
        <p:spPr/>
        <p:txBody>
          <a:bodyPr/>
          <a:lstStyle/>
          <a:p>
            <a:r>
              <a:rPr lang="en-US" sz="4200" b="1" dirty="0">
                <a:solidFill>
                  <a:srgbClr val="3333FF"/>
                </a:solidFill>
              </a:rPr>
              <a:t>Impact of pollutants on CBLs</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601FA4E-81E1-2C48-9B03-B46ACDB16FBD}"/>
                  </a:ext>
                </a:extLst>
              </p:cNvPr>
              <p:cNvSpPr/>
              <p:nvPr/>
            </p:nvSpPr>
            <p:spPr>
              <a:xfrm>
                <a:off x="1066800" y="1052023"/>
                <a:ext cx="7665240" cy="369332"/>
              </a:xfrm>
              <a:prstGeom prst="rect">
                <a:avLst/>
              </a:prstGeom>
            </p:spPr>
            <p:txBody>
              <a:bodyPr wrap="none">
                <a:spAutoFit/>
              </a:bodyPr>
              <a:lstStyle/>
              <a:p>
                <a:r>
                  <a:rPr lang="en-US" dirty="0">
                    <a:solidFill>
                      <a:srgbClr val="FF0000"/>
                    </a:solidFill>
                  </a:rPr>
                  <a:t>Aerosol effects make CBLs more stable? Show me </a:t>
                </a:r>
                <a14:m>
                  <m:oMath xmlns:m="http://schemas.openxmlformats.org/officeDocument/2006/math">
                    <m:r>
                      <a:rPr lang="en-US" i="1" smtClean="0">
                        <a:solidFill>
                          <a:srgbClr val="FF0000"/>
                        </a:solidFill>
                        <a:latin typeface="Cambria Math" panose="02040503050406030204" pitchFamily="18" charset="0"/>
                      </a:rPr>
                      <m:t>𝜃</m:t>
                    </m:r>
                    <m:r>
                      <a:rPr lang="en-US" i="1">
                        <a:solidFill>
                          <a:srgbClr val="3333FF"/>
                        </a:solidFill>
                        <a:latin typeface="Cambria Math" panose="02040503050406030204" pitchFamily="18" charset="0"/>
                      </a:rPr>
                      <m:t> </m:t>
                    </m:r>
                  </m:oMath>
                </a14:m>
                <a:r>
                  <a:rPr lang="en-US" dirty="0">
                    <a:solidFill>
                      <a:srgbClr val="FF0000"/>
                    </a:solidFill>
                  </a:rPr>
                  <a:t>profile for one case!</a:t>
                </a:r>
                <a:endParaRPr lang="en-US" dirty="0"/>
              </a:p>
            </p:txBody>
          </p:sp>
        </mc:Choice>
        <mc:Fallback xmlns="">
          <p:sp>
            <p:nvSpPr>
              <p:cNvPr id="5" name="Rectangle 4">
                <a:extLst>
                  <a:ext uri="{FF2B5EF4-FFF2-40B4-BE49-F238E27FC236}">
                    <a16:creationId xmlns:a16="http://schemas.microsoft.com/office/drawing/2014/main" id="{0601FA4E-81E1-2C48-9B03-B46ACDB16FBD}"/>
                  </a:ext>
                </a:extLst>
              </p:cNvPr>
              <p:cNvSpPr>
                <a:spLocks noRot="1" noChangeAspect="1" noMove="1" noResize="1" noEditPoints="1" noAdjustHandles="1" noChangeArrowheads="1" noChangeShapeType="1" noTextEdit="1"/>
              </p:cNvSpPr>
              <p:nvPr/>
            </p:nvSpPr>
            <p:spPr>
              <a:xfrm>
                <a:off x="1066800" y="1052023"/>
                <a:ext cx="7665240" cy="369332"/>
              </a:xfrm>
              <a:prstGeom prst="rect">
                <a:avLst/>
              </a:prstGeom>
              <a:blipFill>
                <a:blip r:embed="rId2"/>
                <a:stretch>
                  <a:fillRect l="-662" t="-6667" b="-2333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3A7C727-3BF9-2246-BF11-DA20B55C23AF}"/>
              </a:ext>
            </a:extLst>
          </p:cNvPr>
          <p:cNvPicPr>
            <a:picLocks noChangeAspect="1"/>
          </p:cNvPicPr>
          <p:nvPr/>
        </p:nvPicPr>
        <p:blipFill>
          <a:blip r:embed="rId3"/>
          <a:stretch>
            <a:fillRect/>
          </a:stretch>
        </p:blipFill>
        <p:spPr>
          <a:xfrm>
            <a:off x="1402376" y="1417638"/>
            <a:ext cx="5783744" cy="4366037"/>
          </a:xfrm>
          <a:prstGeom prst="rect">
            <a:avLst/>
          </a:prstGeom>
        </p:spPr>
      </p:pic>
      <p:sp>
        <p:nvSpPr>
          <p:cNvPr id="9" name="Rectangle 8">
            <a:extLst>
              <a:ext uri="{FF2B5EF4-FFF2-40B4-BE49-F238E27FC236}">
                <a16:creationId xmlns:a16="http://schemas.microsoft.com/office/drawing/2014/main" id="{FA5BB8F5-C854-B540-AD64-66A30767DC02}"/>
              </a:ext>
            </a:extLst>
          </p:cNvPr>
          <p:cNvSpPr/>
          <p:nvPr/>
        </p:nvSpPr>
        <p:spPr>
          <a:xfrm>
            <a:off x="190500" y="5787392"/>
            <a:ext cx="8763000" cy="646331"/>
          </a:xfrm>
          <a:prstGeom prst="rect">
            <a:avLst/>
          </a:prstGeom>
        </p:spPr>
        <p:txBody>
          <a:bodyPr wrap="square">
            <a:spAutoFit/>
          </a:bodyPr>
          <a:lstStyle/>
          <a:p>
            <a:r>
              <a:rPr lang="en-US" dirty="0">
                <a:hlinkClick r:id="rId4"/>
              </a:rPr>
              <a:t>http://onlinelibrary.wiley.com/doi/10.1002/2016JD026309/epdf</a:t>
            </a:r>
            <a:r>
              <a:rPr lang="en-US" dirty="0"/>
              <a:t>, which uses WRF/Chem simulations to show that aerosols make lower troposphere more stable</a:t>
            </a:r>
          </a:p>
        </p:txBody>
      </p:sp>
    </p:spTree>
    <p:extLst>
      <p:ext uri="{BB962C8B-B14F-4D97-AF65-F5344CB8AC3E}">
        <p14:creationId xmlns:p14="http://schemas.microsoft.com/office/powerpoint/2010/main" val="3538978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7572-632F-D74A-8E15-50CA5983FADC}"/>
              </a:ext>
            </a:extLst>
          </p:cNvPr>
          <p:cNvSpPr>
            <a:spLocks noGrp="1"/>
          </p:cNvSpPr>
          <p:nvPr>
            <p:ph type="title"/>
          </p:nvPr>
        </p:nvSpPr>
        <p:spPr/>
        <p:txBody>
          <a:bodyPr/>
          <a:lstStyle/>
          <a:p>
            <a:r>
              <a:rPr lang="en-US" sz="4200" b="1" dirty="0">
                <a:solidFill>
                  <a:srgbClr val="3333FF"/>
                </a:solidFill>
              </a:rPr>
              <a:t>Impact of pollutants on CBLs</a:t>
            </a:r>
          </a:p>
        </p:txBody>
      </p:sp>
      <p:sp>
        <p:nvSpPr>
          <p:cNvPr id="5" name="Rectangle 4">
            <a:extLst>
              <a:ext uri="{FF2B5EF4-FFF2-40B4-BE49-F238E27FC236}">
                <a16:creationId xmlns:a16="http://schemas.microsoft.com/office/drawing/2014/main" id="{0601FA4E-81E1-2C48-9B03-B46ACDB16FBD}"/>
              </a:ext>
            </a:extLst>
          </p:cNvPr>
          <p:cNvSpPr/>
          <p:nvPr/>
        </p:nvSpPr>
        <p:spPr>
          <a:xfrm>
            <a:off x="2286000" y="1052023"/>
            <a:ext cx="4425250" cy="369332"/>
          </a:xfrm>
          <a:prstGeom prst="rect">
            <a:avLst/>
          </a:prstGeom>
        </p:spPr>
        <p:txBody>
          <a:bodyPr wrap="none">
            <a:spAutoFit/>
          </a:bodyPr>
          <a:lstStyle/>
          <a:p>
            <a:r>
              <a:rPr lang="en-US" dirty="0">
                <a:solidFill>
                  <a:srgbClr val="FF0000"/>
                </a:solidFill>
              </a:rPr>
              <a:t>Aerosol effects make CBLs more stable? </a:t>
            </a:r>
            <a:endParaRPr lang="en-US" dirty="0"/>
          </a:p>
        </p:txBody>
      </p:sp>
      <p:pic>
        <p:nvPicPr>
          <p:cNvPr id="3" name="Picture 2">
            <a:extLst>
              <a:ext uri="{FF2B5EF4-FFF2-40B4-BE49-F238E27FC236}">
                <a16:creationId xmlns:a16="http://schemas.microsoft.com/office/drawing/2014/main" id="{30406096-3D67-C542-B6FD-5B6B62813F88}"/>
              </a:ext>
            </a:extLst>
          </p:cNvPr>
          <p:cNvPicPr>
            <a:picLocks noChangeAspect="1"/>
          </p:cNvPicPr>
          <p:nvPr/>
        </p:nvPicPr>
        <p:blipFill>
          <a:blip r:embed="rId2"/>
          <a:stretch>
            <a:fillRect/>
          </a:stretch>
        </p:blipFill>
        <p:spPr>
          <a:xfrm>
            <a:off x="457200" y="1524000"/>
            <a:ext cx="8458200" cy="4448863"/>
          </a:xfrm>
          <a:prstGeom prst="rect">
            <a:avLst/>
          </a:prstGeom>
        </p:spPr>
      </p:pic>
      <p:sp>
        <p:nvSpPr>
          <p:cNvPr id="7" name="Rectangle 6">
            <a:extLst>
              <a:ext uri="{FF2B5EF4-FFF2-40B4-BE49-F238E27FC236}">
                <a16:creationId xmlns:a16="http://schemas.microsoft.com/office/drawing/2014/main" id="{9913885D-7DBE-6E4E-A78D-5C0EDCF5AB2E}"/>
              </a:ext>
            </a:extLst>
          </p:cNvPr>
          <p:cNvSpPr/>
          <p:nvPr/>
        </p:nvSpPr>
        <p:spPr>
          <a:xfrm>
            <a:off x="3652517" y="6096000"/>
            <a:ext cx="4903907" cy="369332"/>
          </a:xfrm>
          <a:prstGeom prst="rect">
            <a:avLst/>
          </a:prstGeom>
        </p:spPr>
        <p:txBody>
          <a:bodyPr wrap="none">
            <a:spAutoFit/>
          </a:bodyPr>
          <a:lstStyle/>
          <a:p>
            <a:r>
              <a:rPr lang="en-US" dirty="0">
                <a:solidFill>
                  <a:srgbClr val="FF0000"/>
                </a:solidFill>
              </a:rPr>
              <a:t>Liu, </a:t>
            </a:r>
            <a:r>
              <a:rPr lang="en-US" dirty="0" err="1">
                <a:solidFill>
                  <a:srgbClr val="FF0000"/>
                </a:solidFill>
              </a:rPr>
              <a:t>Fedorovich</a:t>
            </a:r>
            <a:r>
              <a:rPr lang="en-US" dirty="0">
                <a:solidFill>
                  <a:srgbClr val="FF0000"/>
                </a:solidFill>
              </a:rPr>
              <a:t>, Huang, Hu et al. (2019, JAS) </a:t>
            </a:r>
            <a:endParaRPr lang="en-US" dirty="0"/>
          </a:p>
        </p:txBody>
      </p:sp>
    </p:spTree>
    <p:extLst>
      <p:ext uri="{BB962C8B-B14F-4D97-AF65-F5344CB8AC3E}">
        <p14:creationId xmlns:p14="http://schemas.microsoft.com/office/powerpoint/2010/main" val="1118031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74" name="Content Placeholder 2"/>
              <p:cNvSpPr>
                <a:spLocks noGrp="1"/>
              </p:cNvSpPr>
              <p:nvPr>
                <p:ph idx="1"/>
              </p:nvPr>
            </p:nvSpPr>
            <p:spPr>
              <a:xfrm>
                <a:off x="304800" y="762000"/>
                <a:ext cx="8763000" cy="3382963"/>
              </a:xfrm>
            </p:spPr>
            <p:txBody>
              <a:bodyPr/>
              <a:lstStyle/>
              <a:p>
                <a:pPr eaLnBrk="1" hangingPunct="1"/>
                <a:endParaRPr lang="en-US" dirty="0">
                  <a:ea typeface="ＭＳ Ｐゴシック" charset="-128"/>
                </a:endParaRPr>
              </a:p>
              <a:p>
                <a:pPr eaLnBrk="1" hangingPunct="1"/>
                <a:r>
                  <a:rPr lang="en-US" dirty="0">
                    <a:solidFill>
                      <a:srgbClr val="3333FF"/>
                    </a:solidFill>
                    <a:ea typeface="ＭＳ Ｐゴシック" charset="-128"/>
                  </a:rPr>
                  <a:t>Part 1: Daytime</a:t>
                </a:r>
              </a:p>
              <a:p>
                <a:pPr lvl="1" eaLnBrk="1" hangingPunct="1"/>
                <a:r>
                  <a:rPr lang="en-US" dirty="0">
                    <a:solidFill>
                      <a:srgbClr val="3333FF"/>
                    </a:solidFill>
                    <a:ea typeface="ＭＳ Ｐゴシック" charset="-128"/>
                  </a:rPr>
                  <a:t>a) Structure, static stability, T vs. </a:t>
                </a:r>
                <a14:m>
                  <m:oMath xmlns:m="http://schemas.openxmlformats.org/officeDocument/2006/math">
                    <m:r>
                      <a:rPr lang="en-US" b="0" i="1" smtClean="0">
                        <a:solidFill>
                          <a:srgbClr val="3333FF"/>
                        </a:solidFill>
                        <a:latin typeface="Cambria Math" panose="02040503050406030204" pitchFamily="18" charset="0"/>
                      </a:rPr>
                      <m:t>𝜃</m:t>
                    </m:r>
                    <m:r>
                      <a:rPr lang="en-US" b="0" i="1" baseline="-25000" smtClean="0">
                        <a:solidFill>
                          <a:srgbClr val="3333FF"/>
                        </a:solidFill>
                        <a:latin typeface="Cambria Math" panose="02040503050406030204" pitchFamily="18" charset="0"/>
                      </a:rPr>
                      <m:t>𝑣</m:t>
                    </m:r>
                  </m:oMath>
                </a14:m>
                <a:endParaRPr lang="en-US" baseline="-25000" dirty="0">
                  <a:solidFill>
                    <a:srgbClr val="3333FF"/>
                  </a:solidFill>
                  <a:ea typeface="ＭＳ Ｐゴシック" charset="-128"/>
                </a:endParaRPr>
              </a:p>
              <a:p>
                <a:pPr lvl="1" eaLnBrk="1" hangingPunct="1"/>
                <a:r>
                  <a:rPr lang="en-US" dirty="0">
                    <a:solidFill>
                      <a:srgbClr val="3333FF"/>
                    </a:solidFill>
                    <a:ea typeface="ＭＳ Ｐゴシック" charset="-128"/>
                  </a:rPr>
                  <a:t>b) PBL top retrieval</a:t>
                </a:r>
              </a:p>
              <a:p>
                <a:pPr lvl="1" eaLnBrk="1" hangingPunct="1"/>
                <a:r>
                  <a:rPr lang="en-US" dirty="0">
                    <a:solidFill>
                      <a:srgbClr val="3333FF"/>
                    </a:solidFill>
                    <a:ea typeface="ＭＳ Ｐゴシック" charset="-128"/>
                  </a:rPr>
                  <a:t>c) Interaction with pollutants</a:t>
                </a:r>
              </a:p>
              <a:p>
                <a:pPr eaLnBrk="1" hangingPunct="1"/>
                <a:r>
                  <a:rPr lang="en-US" dirty="0">
                    <a:solidFill>
                      <a:srgbClr val="3333FF"/>
                    </a:solidFill>
                    <a:ea typeface="ＭＳ Ｐゴシック" charset="-128"/>
                  </a:rPr>
                  <a:t>Part 2: Nighttime</a:t>
                </a:r>
              </a:p>
              <a:p>
                <a:pPr lvl="1" eaLnBrk="1" hangingPunct="1"/>
                <a:r>
                  <a:rPr lang="en-US" b="1" dirty="0">
                    <a:solidFill>
                      <a:srgbClr val="FF0000"/>
                    </a:solidFill>
                    <a:ea typeface="ＭＳ Ｐゴシック" charset="-128"/>
                  </a:rPr>
                  <a:t>a) LLJs: regions, formation mechanisms</a:t>
                </a:r>
              </a:p>
              <a:p>
                <a:pPr lvl="1" eaLnBrk="1" hangingPunct="1"/>
                <a:r>
                  <a:rPr lang="en-US" dirty="0">
                    <a:solidFill>
                      <a:srgbClr val="3333FF"/>
                    </a:solidFill>
                    <a:ea typeface="ＭＳ Ｐゴシック" charset="-128"/>
                  </a:rPr>
                  <a:t>b) Upside-down boundary layer</a:t>
                </a:r>
              </a:p>
              <a:p>
                <a:pPr lvl="1" eaLnBrk="1" hangingPunct="1"/>
                <a:r>
                  <a:rPr lang="en-US" dirty="0">
                    <a:solidFill>
                      <a:srgbClr val="3333FF"/>
                    </a:solidFill>
                    <a:ea typeface="ＭＳ Ｐゴシック" charset="-128"/>
                  </a:rPr>
                  <a:t>c) Implications for air quality and urban environment</a:t>
                </a:r>
              </a:p>
              <a:p>
                <a:pPr eaLnBrk="1" hangingPunct="1"/>
                <a:endParaRPr lang="en-US" dirty="0">
                  <a:solidFill>
                    <a:srgbClr val="3333FF"/>
                  </a:solidFill>
                  <a:ea typeface="ＭＳ Ｐゴシック" charset="-128"/>
                </a:endParaRPr>
              </a:p>
              <a:p>
                <a:pPr eaLnBrk="1" hangingPunct="1">
                  <a:buFont typeface="Arial" charset="0"/>
                  <a:buNone/>
                </a:pPr>
                <a:r>
                  <a:rPr lang="en-US" dirty="0">
                    <a:ea typeface="ＭＳ Ｐゴシック" charset="-128"/>
                  </a:rPr>
                  <a:t>    </a:t>
                </a:r>
              </a:p>
              <a:p>
                <a:pPr eaLnBrk="1" hangingPunct="1">
                  <a:buFont typeface="Arial" charset="0"/>
                  <a:buNone/>
                </a:pPr>
                <a:endParaRPr lang="en-US" dirty="0">
                  <a:ea typeface="ＭＳ Ｐゴシック" charset="-128"/>
                </a:endParaRPr>
              </a:p>
            </p:txBody>
          </p:sp>
        </mc:Choice>
        <mc:Fallback xmlns="">
          <p:sp>
            <p:nvSpPr>
              <p:cNvPr id="3074" name="Content Placeholder 2"/>
              <p:cNvSpPr>
                <a:spLocks noGrp="1" noRot="1" noChangeAspect="1" noMove="1" noResize="1" noEditPoints="1" noAdjustHandles="1" noChangeArrowheads="1" noChangeShapeType="1" noTextEdit="1"/>
              </p:cNvSpPr>
              <p:nvPr>
                <p:ph idx="1"/>
              </p:nvPr>
            </p:nvSpPr>
            <p:spPr>
              <a:xfrm>
                <a:off x="304800" y="762000"/>
                <a:ext cx="8763000" cy="3382963"/>
              </a:xfrm>
              <a:blipFill>
                <a:blip r:embed="rId2"/>
                <a:stretch>
                  <a:fillRect l="-1739" b="-47368"/>
                </a:stretch>
              </a:blipFill>
            </p:spPr>
            <p:txBody>
              <a:bodyPr/>
              <a:lstStyle/>
              <a:p>
                <a:r>
                  <a:rPr lang="en-US">
                    <a:noFill/>
                  </a:rPr>
                  <a:t> </a:t>
                </a:r>
              </a:p>
            </p:txBody>
          </p:sp>
        </mc:Fallback>
      </mc:AlternateContent>
    </p:spTree>
    <p:extLst>
      <p:ext uri="{BB962C8B-B14F-4D97-AF65-F5344CB8AC3E}">
        <p14:creationId xmlns:p14="http://schemas.microsoft.com/office/powerpoint/2010/main" val="3276328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74" name="Content Placeholder 2"/>
              <p:cNvSpPr>
                <a:spLocks noGrp="1"/>
              </p:cNvSpPr>
              <p:nvPr>
                <p:ph idx="1"/>
              </p:nvPr>
            </p:nvSpPr>
            <p:spPr>
              <a:xfrm>
                <a:off x="304800" y="762000"/>
                <a:ext cx="8763000" cy="3382963"/>
              </a:xfrm>
            </p:spPr>
            <p:txBody>
              <a:bodyPr/>
              <a:lstStyle/>
              <a:p>
                <a:pPr eaLnBrk="1" hangingPunct="1"/>
                <a:endParaRPr lang="en-US" dirty="0">
                  <a:ea typeface="ＭＳ Ｐゴシック" charset="-128"/>
                </a:endParaRPr>
              </a:p>
              <a:p>
                <a:pPr eaLnBrk="1" hangingPunct="1"/>
                <a:r>
                  <a:rPr lang="en-US" dirty="0">
                    <a:solidFill>
                      <a:srgbClr val="3333FF"/>
                    </a:solidFill>
                    <a:ea typeface="ＭＳ Ｐゴシック" charset="-128"/>
                  </a:rPr>
                  <a:t>Part 1: Daytime</a:t>
                </a:r>
              </a:p>
              <a:p>
                <a:pPr lvl="1" eaLnBrk="1" hangingPunct="1"/>
                <a:r>
                  <a:rPr lang="en-US" b="1" dirty="0">
                    <a:solidFill>
                      <a:srgbClr val="FF0000"/>
                    </a:solidFill>
                    <a:ea typeface="ＭＳ Ｐゴシック" charset="-128"/>
                  </a:rPr>
                  <a:t>a) Structure, static stability, T vs. </a:t>
                </a:r>
                <a14:m>
                  <m:oMath xmlns:m="http://schemas.openxmlformats.org/officeDocument/2006/math">
                    <m:r>
                      <a:rPr lang="en-US" i="1" smtClean="0">
                        <a:solidFill>
                          <a:srgbClr val="FF0000"/>
                        </a:solidFill>
                        <a:latin typeface="Cambria Math" panose="02040503050406030204" pitchFamily="18" charset="0"/>
                      </a:rPr>
                      <m:t>𝜃</m:t>
                    </m:r>
                    <m:r>
                      <a:rPr lang="en-US" b="0" i="1" baseline="-25000" smtClean="0">
                        <a:solidFill>
                          <a:srgbClr val="FF0000"/>
                        </a:solidFill>
                        <a:latin typeface="Cambria Math" panose="02040503050406030204" pitchFamily="18" charset="0"/>
                      </a:rPr>
                      <m:t>𝑣</m:t>
                    </m:r>
                  </m:oMath>
                </a14:m>
                <a:endParaRPr lang="en-US" b="1" baseline="-25000" dirty="0">
                  <a:solidFill>
                    <a:srgbClr val="FF0000"/>
                  </a:solidFill>
                  <a:ea typeface="ＭＳ Ｐゴシック" charset="-128"/>
                </a:endParaRPr>
              </a:p>
              <a:p>
                <a:pPr lvl="1" eaLnBrk="1" hangingPunct="1"/>
                <a:r>
                  <a:rPr lang="en-US" dirty="0">
                    <a:solidFill>
                      <a:srgbClr val="3333FF"/>
                    </a:solidFill>
                    <a:ea typeface="ＭＳ Ｐゴシック" charset="-128"/>
                  </a:rPr>
                  <a:t>b) PBL top retrieval</a:t>
                </a:r>
              </a:p>
              <a:p>
                <a:pPr lvl="1" eaLnBrk="1" hangingPunct="1"/>
                <a:r>
                  <a:rPr lang="en-US" dirty="0">
                    <a:solidFill>
                      <a:srgbClr val="3333FF"/>
                    </a:solidFill>
                    <a:ea typeface="ＭＳ Ｐゴシック" charset="-128"/>
                  </a:rPr>
                  <a:t>c) Interaction with pollutants</a:t>
                </a:r>
              </a:p>
              <a:p>
                <a:pPr eaLnBrk="1" hangingPunct="1"/>
                <a:r>
                  <a:rPr lang="en-US" dirty="0">
                    <a:solidFill>
                      <a:srgbClr val="3333FF"/>
                    </a:solidFill>
                    <a:ea typeface="ＭＳ Ｐゴシック" charset="-128"/>
                  </a:rPr>
                  <a:t>Part 2: Nighttime</a:t>
                </a:r>
              </a:p>
              <a:p>
                <a:pPr lvl="1" eaLnBrk="1" hangingPunct="1"/>
                <a:r>
                  <a:rPr lang="en-US" dirty="0">
                    <a:solidFill>
                      <a:srgbClr val="3333FF"/>
                    </a:solidFill>
                    <a:ea typeface="ＭＳ Ｐゴシック" charset="-128"/>
                  </a:rPr>
                  <a:t>a) LLJs formation mechanism</a:t>
                </a:r>
              </a:p>
              <a:p>
                <a:pPr lvl="1" eaLnBrk="1" hangingPunct="1"/>
                <a:r>
                  <a:rPr lang="en-US" dirty="0">
                    <a:solidFill>
                      <a:srgbClr val="3333FF"/>
                    </a:solidFill>
                    <a:ea typeface="ＭＳ Ｐゴシック" charset="-128"/>
                  </a:rPr>
                  <a:t>b) Upside-down boundary layer</a:t>
                </a:r>
              </a:p>
              <a:p>
                <a:pPr lvl="1" eaLnBrk="1" hangingPunct="1"/>
                <a:r>
                  <a:rPr lang="en-US" dirty="0">
                    <a:solidFill>
                      <a:srgbClr val="3333FF"/>
                    </a:solidFill>
                    <a:ea typeface="ＭＳ Ｐゴシック" charset="-128"/>
                  </a:rPr>
                  <a:t>c) Implications for air quality and urban environment</a:t>
                </a:r>
              </a:p>
              <a:p>
                <a:pPr eaLnBrk="1" hangingPunct="1"/>
                <a:endParaRPr lang="en-US" dirty="0">
                  <a:solidFill>
                    <a:srgbClr val="3333FF"/>
                  </a:solidFill>
                  <a:ea typeface="ＭＳ Ｐゴシック" charset="-128"/>
                </a:endParaRPr>
              </a:p>
              <a:p>
                <a:pPr eaLnBrk="1" hangingPunct="1">
                  <a:buFont typeface="Arial" charset="0"/>
                  <a:buNone/>
                </a:pPr>
                <a:r>
                  <a:rPr lang="en-US" dirty="0">
                    <a:ea typeface="ＭＳ Ｐゴシック" charset="-128"/>
                  </a:rPr>
                  <a:t>    </a:t>
                </a:r>
              </a:p>
              <a:p>
                <a:pPr eaLnBrk="1" hangingPunct="1">
                  <a:buFont typeface="Arial" charset="0"/>
                  <a:buNone/>
                </a:pPr>
                <a:endParaRPr lang="en-US" dirty="0">
                  <a:ea typeface="ＭＳ Ｐゴシック" charset="-128"/>
                </a:endParaRPr>
              </a:p>
            </p:txBody>
          </p:sp>
        </mc:Choice>
        <mc:Fallback xmlns="">
          <p:sp>
            <p:nvSpPr>
              <p:cNvPr id="3074" name="Content Placeholder 2"/>
              <p:cNvSpPr>
                <a:spLocks noGrp="1" noRot="1" noChangeAspect="1" noMove="1" noResize="1" noEditPoints="1" noAdjustHandles="1" noChangeArrowheads="1" noChangeShapeType="1" noTextEdit="1"/>
              </p:cNvSpPr>
              <p:nvPr>
                <p:ph idx="1"/>
              </p:nvPr>
            </p:nvSpPr>
            <p:spPr>
              <a:xfrm>
                <a:off x="304800" y="762000"/>
                <a:ext cx="8763000" cy="3382963"/>
              </a:xfrm>
              <a:blipFill>
                <a:blip r:embed="rId2"/>
                <a:stretch>
                  <a:fillRect l="-1739" b="-47368"/>
                </a:stretch>
              </a:blipFill>
            </p:spPr>
            <p:txBody>
              <a:bodyPr/>
              <a:lstStyle/>
              <a:p>
                <a:r>
                  <a:rPr lang="en-US">
                    <a:noFill/>
                  </a:rPr>
                  <a:t> </a:t>
                </a:r>
              </a:p>
            </p:txBody>
          </p:sp>
        </mc:Fallback>
      </mc:AlternateContent>
    </p:spTree>
    <p:extLst>
      <p:ext uri="{BB962C8B-B14F-4D97-AF65-F5344CB8AC3E}">
        <p14:creationId xmlns:p14="http://schemas.microsoft.com/office/powerpoint/2010/main" val="3597648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071A2-8F7F-9141-BB4A-DE334A61B0EE}"/>
              </a:ext>
            </a:extLst>
          </p:cNvPr>
          <p:cNvPicPr>
            <a:picLocks noChangeAspect="1"/>
          </p:cNvPicPr>
          <p:nvPr/>
        </p:nvPicPr>
        <p:blipFill>
          <a:blip r:embed="rId2"/>
          <a:stretch>
            <a:fillRect/>
          </a:stretch>
        </p:blipFill>
        <p:spPr>
          <a:xfrm>
            <a:off x="2967618" y="685800"/>
            <a:ext cx="6025610" cy="6172200"/>
          </a:xfrm>
          <a:prstGeom prst="rect">
            <a:avLst/>
          </a:prstGeom>
        </p:spPr>
      </p:pic>
      <p:sp>
        <p:nvSpPr>
          <p:cNvPr id="5122" name="Title 1"/>
          <p:cNvSpPr>
            <a:spLocks noGrp="1"/>
          </p:cNvSpPr>
          <p:nvPr>
            <p:ph type="title"/>
          </p:nvPr>
        </p:nvSpPr>
        <p:spPr>
          <a:xfrm>
            <a:off x="152400" y="-152400"/>
            <a:ext cx="8839200" cy="1143000"/>
          </a:xfrm>
        </p:spPr>
        <p:txBody>
          <a:bodyPr/>
          <a:lstStyle/>
          <a:p>
            <a:pPr eaLnBrk="1" hangingPunct="1"/>
            <a:r>
              <a:rPr lang="en-US" dirty="0">
                <a:solidFill>
                  <a:srgbClr val="3333FF"/>
                </a:solidFill>
                <a:ea typeface="ＭＳ Ｐゴシック" charset="-128"/>
              </a:rPr>
              <a:t>LLJs over the Great Plains</a:t>
            </a:r>
          </a:p>
        </p:txBody>
      </p:sp>
      <p:pic>
        <p:nvPicPr>
          <p:cNvPr id="9218" name="Picture 2" descr="wrfout_d02_WSPDlayer11_combine4sims"/>
          <p:cNvPicPr>
            <a:picLocks noChangeAspect="1" noChangeArrowheads="1"/>
          </p:cNvPicPr>
          <p:nvPr/>
        </p:nvPicPr>
        <p:blipFill rotWithShape="1">
          <a:blip r:embed="rId3">
            <a:extLst>
              <a:ext uri="{28A0092B-C50C-407E-A947-70E740481C1C}">
                <a14:useLocalDpi xmlns:a14="http://schemas.microsoft.com/office/drawing/2010/main" val="0"/>
              </a:ext>
            </a:extLst>
          </a:blip>
          <a:srcRect l="53526"/>
          <a:stretch/>
        </p:blipFill>
        <p:spPr bwMode="auto">
          <a:xfrm>
            <a:off x="381000" y="609600"/>
            <a:ext cx="2447925" cy="60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3A62B35-E8DB-5C4F-BD9B-4561FCC16DCD}"/>
              </a:ext>
            </a:extLst>
          </p:cNvPr>
          <p:cNvSpPr/>
          <p:nvPr/>
        </p:nvSpPr>
        <p:spPr>
          <a:xfrm>
            <a:off x="0" y="6476229"/>
            <a:ext cx="3315331" cy="461665"/>
          </a:xfrm>
          <a:prstGeom prst="rect">
            <a:avLst/>
          </a:prstGeom>
        </p:spPr>
        <p:txBody>
          <a:bodyPr wrap="none">
            <a:spAutoFit/>
          </a:bodyPr>
          <a:lstStyle/>
          <a:p>
            <a:r>
              <a:rPr lang="en-US" sz="2400" b="1" dirty="0">
                <a:solidFill>
                  <a:srgbClr val="3333FF"/>
                </a:solidFill>
              </a:rPr>
              <a:t>Hu et al. (2013,JAMC)</a:t>
            </a:r>
            <a:endParaRPr lang="en-US" sz="2400" dirty="0">
              <a:solidFill>
                <a:srgbClr val="3333FF"/>
              </a:solidFill>
            </a:endParaRPr>
          </a:p>
        </p:txBody>
      </p:sp>
    </p:spTree>
    <p:extLst>
      <p:ext uri="{BB962C8B-B14F-4D97-AF65-F5344CB8AC3E}">
        <p14:creationId xmlns:p14="http://schemas.microsoft.com/office/powerpoint/2010/main" val="668093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152400"/>
            <a:ext cx="8839200" cy="1143000"/>
          </a:xfrm>
        </p:spPr>
        <p:txBody>
          <a:bodyPr/>
          <a:lstStyle/>
          <a:p>
            <a:pPr eaLnBrk="1" hangingPunct="1"/>
            <a:r>
              <a:rPr lang="en-US" dirty="0">
                <a:solidFill>
                  <a:srgbClr val="3333FF"/>
                </a:solidFill>
                <a:ea typeface="ＭＳ Ｐゴシック" charset="-128"/>
              </a:rPr>
              <a:t>LLJs over the US eastern coast</a:t>
            </a:r>
          </a:p>
        </p:txBody>
      </p:sp>
      <p:sp>
        <p:nvSpPr>
          <p:cNvPr id="4" name="Rectangle 3"/>
          <p:cNvSpPr/>
          <p:nvPr/>
        </p:nvSpPr>
        <p:spPr>
          <a:xfrm>
            <a:off x="5715000" y="3011269"/>
            <a:ext cx="3408705" cy="984885"/>
          </a:xfrm>
          <a:prstGeom prst="rect">
            <a:avLst/>
          </a:prstGeom>
        </p:spPr>
        <p:txBody>
          <a:bodyPr wrap="square">
            <a:spAutoFit/>
          </a:bodyPr>
          <a:lstStyle/>
          <a:p>
            <a:pPr eaLnBrk="1" hangingPunct="1">
              <a:buClr>
                <a:srgbClr val="0000FF"/>
              </a:buClr>
            </a:pPr>
            <a:r>
              <a:rPr lang="en-US" altLang="zh-CN" dirty="0">
                <a:ea typeface="宋体" charset="-122"/>
              </a:rPr>
              <a:t>Factors contributing to LLJs:</a:t>
            </a:r>
          </a:p>
          <a:p>
            <a:pPr marL="342900" indent="-342900" eaLnBrk="1" hangingPunct="1">
              <a:buClr>
                <a:srgbClr val="0000FF"/>
              </a:buClr>
              <a:buFont typeface="+mj-lt"/>
              <a:buAutoNum type="arabicPeriod"/>
            </a:pPr>
            <a:r>
              <a:rPr lang="en-US" altLang="zh-CN" sz="2000" b="1" dirty="0">
                <a:solidFill>
                  <a:srgbClr val="FF0000"/>
                </a:solidFill>
                <a:ea typeface="宋体" charset="-122"/>
              </a:rPr>
              <a:t>Inertial oscillation</a:t>
            </a:r>
          </a:p>
          <a:p>
            <a:pPr marL="342900" indent="-342900">
              <a:buClr>
                <a:srgbClr val="0000FF"/>
              </a:buClr>
              <a:buFont typeface="+mj-lt"/>
              <a:buAutoNum type="arabicPeriod"/>
            </a:pPr>
            <a:r>
              <a:rPr lang="en-US" altLang="zh-CN" sz="2000" b="1" dirty="0">
                <a:solidFill>
                  <a:srgbClr val="FF0000"/>
                </a:solidFill>
                <a:ea typeface="宋体" charset="-122"/>
              </a:rPr>
              <a:t>Thermal wind</a:t>
            </a:r>
          </a:p>
        </p:txBody>
      </p:sp>
      <p:sp>
        <p:nvSpPr>
          <p:cNvPr id="8" name="Rectangle 7">
            <a:extLst>
              <a:ext uri="{FF2B5EF4-FFF2-40B4-BE49-F238E27FC236}">
                <a16:creationId xmlns:a16="http://schemas.microsoft.com/office/drawing/2014/main" id="{83A62B35-E8DB-5C4F-BD9B-4561FCC16DCD}"/>
              </a:ext>
            </a:extLst>
          </p:cNvPr>
          <p:cNvSpPr/>
          <p:nvPr/>
        </p:nvSpPr>
        <p:spPr>
          <a:xfrm>
            <a:off x="3167635" y="5659821"/>
            <a:ext cx="2943242" cy="461665"/>
          </a:xfrm>
          <a:prstGeom prst="rect">
            <a:avLst/>
          </a:prstGeom>
        </p:spPr>
        <p:txBody>
          <a:bodyPr wrap="none">
            <a:spAutoFit/>
          </a:bodyPr>
          <a:lstStyle/>
          <a:p>
            <a:r>
              <a:rPr lang="en-US" sz="2400" b="1" dirty="0">
                <a:solidFill>
                  <a:srgbClr val="3333FF"/>
                </a:solidFill>
              </a:rPr>
              <a:t>Hu et al. (2013, AE)</a:t>
            </a:r>
            <a:endParaRPr lang="en-US" sz="2400" dirty="0">
              <a:solidFill>
                <a:srgbClr val="3333FF"/>
              </a:solidFill>
            </a:endParaRPr>
          </a:p>
        </p:txBody>
      </p:sp>
      <p:pic>
        <p:nvPicPr>
          <p:cNvPr id="3" name="Picture 2">
            <a:extLst>
              <a:ext uri="{FF2B5EF4-FFF2-40B4-BE49-F238E27FC236}">
                <a16:creationId xmlns:a16="http://schemas.microsoft.com/office/drawing/2014/main" id="{EE959ECE-DBBB-514A-9A17-85D18980A3C5}"/>
              </a:ext>
            </a:extLst>
          </p:cNvPr>
          <p:cNvPicPr>
            <a:picLocks noChangeAspect="1"/>
          </p:cNvPicPr>
          <p:nvPr/>
        </p:nvPicPr>
        <p:blipFill>
          <a:blip r:embed="rId2"/>
          <a:stretch>
            <a:fillRect/>
          </a:stretch>
        </p:blipFill>
        <p:spPr>
          <a:xfrm>
            <a:off x="185854" y="1143000"/>
            <a:ext cx="4459655" cy="4328729"/>
          </a:xfrm>
          <a:prstGeom prst="rect">
            <a:avLst/>
          </a:prstGeom>
        </p:spPr>
      </p:pic>
      <p:pic>
        <p:nvPicPr>
          <p:cNvPr id="7" name="Picture 6">
            <a:extLst>
              <a:ext uri="{FF2B5EF4-FFF2-40B4-BE49-F238E27FC236}">
                <a16:creationId xmlns:a16="http://schemas.microsoft.com/office/drawing/2014/main" id="{0371A41B-080F-A844-A665-3F87446ADF6C}"/>
              </a:ext>
            </a:extLst>
          </p:cNvPr>
          <p:cNvPicPr>
            <a:picLocks noChangeAspect="1"/>
          </p:cNvPicPr>
          <p:nvPr/>
        </p:nvPicPr>
        <p:blipFill>
          <a:blip r:embed="rId3"/>
          <a:stretch>
            <a:fillRect/>
          </a:stretch>
        </p:blipFill>
        <p:spPr>
          <a:xfrm>
            <a:off x="4639256" y="1178692"/>
            <a:ext cx="4459655" cy="4451517"/>
          </a:xfrm>
          <a:prstGeom prst="rect">
            <a:avLst/>
          </a:prstGeom>
        </p:spPr>
      </p:pic>
      <p:sp>
        <p:nvSpPr>
          <p:cNvPr id="9" name="Rectangle 8">
            <a:extLst>
              <a:ext uri="{FF2B5EF4-FFF2-40B4-BE49-F238E27FC236}">
                <a16:creationId xmlns:a16="http://schemas.microsoft.com/office/drawing/2014/main" id="{7824BC6D-0AB4-AB4A-B480-F614871EC911}"/>
              </a:ext>
            </a:extLst>
          </p:cNvPr>
          <p:cNvSpPr/>
          <p:nvPr/>
        </p:nvSpPr>
        <p:spPr>
          <a:xfrm>
            <a:off x="8867152" y="5230699"/>
            <a:ext cx="256553" cy="408101"/>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0380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en/4/4d/Thermal_wind.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06931" y="2209800"/>
            <a:ext cx="3665669" cy="2449682"/>
          </a:xfrm>
          <a:prstGeom prst="rect">
            <a:avLst/>
          </a:prstGeom>
          <a:noFill/>
          <a:extLst>
            <a:ext uri="{909E8E84-426E-40DD-AFC4-6F175D3DCCD1}">
              <a14:hiddenFill xmlns:a14="http://schemas.microsoft.com/office/drawing/2010/main">
                <a:solidFill>
                  <a:srgbClr val="FFFFFF"/>
                </a:solidFill>
              </a14:hiddenFill>
            </a:ext>
          </a:extLst>
        </p:spPr>
      </p:pic>
      <p:sp>
        <p:nvSpPr>
          <p:cNvPr id="5122" name="Title 1"/>
          <p:cNvSpPr>
            <a:spLocks noGrp="1"/>
          </p:cNvSpPr>
          <p:nvPr>
            <p:ph type="title"/>
          </p:nvPr>
        </p:nvSpPr>
        <p:spPr>
          <a:xfrm>
            <a:off x="0" y="228600"/>
            <a:ext cx="9220200" cy="1143000"/>
          </a:xfrm>
        </p:spPr>
        <p:txBody>
          <a:bodyPr/>
          <a:lstStyle/>
          <a:p>
            <a:pPr eaLnBrk="1" hangingPunct="1"/>
            <a:r>
              <a:rPr lang="en-US" dirty="0">
                <a:solidFill>
                  <a:srgbClr val="3333FF"/>
                </a:solidFill>
                <a:ea typeface="ＭＳ Ｐゴシック" charset="-128"/>
              </a:rPr>
              <a:t>LLJs formation mechanism(1): thermal wind </a:t>
            </a:r>
            <a:endParaRPr lang="en-US" baseline="-25000" dirty="0">
              <a:solidFill>
                <a:srgbClr val="3333FF"/>
              </a:solidFill>
              <a:ea typeface="ＭＳ Ｐゴシック" charset="-128"/>
            </a:endParaRPr>
          </a:p>
        </p:txBody>
      </p:sp>
      <p:sp>
        <p:nvSpPr>
          <p:cNvPr id="11" name="TextBox 5"/>
          <p:cNvSpPr txBox="1">
            <a:spLocks noChangeArrowheads="1"/>
          </p:cNvSpPr>
          <p:nvPr/>
        </p:nvSpPr>
        <p:spPr bwMode="auto">
          <a:xfrm>
            <a:off x="1219200" y="5879068"/>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Thermal wind is actually vertical shear of horizontal wind speed</a:t>
            </a:r>
            <a:endParaRPr lang="en-US" baseline="-25000" dirty="0"/>
          </a:p>
        </p:txBody>
      </p:sp>
      <p:grpSp>
        <p:nvGrpSpPr>
          <p:cNvPr id="2" name="Group 1"/>
          <p:cNvGrpSpPr/>
          <p:nvPr/>
        </p:nvGrpSpPr>
        <p:grpSpPr>
          <a:xfrm>
            <a:off x="-457200" y="1928326"/>
            <a:ext cx="6307494" cy="3168567"/>
            <a:chOff x="914400" y="2286000"/>
            <a:chExt cx="7467600" cy="312420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284" b="33333"/>
            <a:stretch/>
          </p:blipFill>
          <p:spPr bwMode="auto">
            <a:xfrm>
              <a:off x="914400" y="2532444"/>
              <a:ext cx="7467600" cy="287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4191000" y="22860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b="1" dirty="0">
                  <a:solidFill>
                    <a:srgbClr val="3333FF"/>
                  </a:solidFill>
                </a:rPr>
                <a:t>Cold</a:t>
              </a:r>
              <a:endParaRPr lang="en-US" b="1" baseline="-25000" dirty="0">
                <a:solidFill>
                  <a:srgbClr val="3333FF"/>
                </a:solidFill>
              </a:endParaRPr>
            </a:p>
          </p:txBody>
        </p:sp>
        <p:sp>
          <p:nvSpPr>
            <p:cNvPr id="7" name="TextBox 6"/>
            <p:cNvSpPr txBox="1">
              <a:spLocks noChangeArrowheads="1"/>
            </p:cNvSpPr>
            <p:nvPr/>
          </p:nvSpPr>
          <p:spPr bwMode="auto">
            <a:xfrm>
              <a:off x="6858000" y="2286000"/>
              <a:ext cx="1183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b="1" dirty="0">
                  <a:solidFill>
                    <a:srgbClr val="FF0000"/>
                  </a:solidFill>
                </a:rPr>
                <a:t>Warm</a:t>
              </a:r>
              <a:endParaRPr lang="en-US" b="1" baseline="-25000" dirty="0">
                <a:solidFill>
                  <a:srgbClr val="FF0000"/>
                </a:solidFill>
              </a:endParaRPr>
            </a:p>
          </p:txBody>
        </p:sp>
      </p:grpSp>
    </p:spTree>
    <p:extLst>
      <p:ext uri="{BB962C8B-B14F-4D97-AF65-F5344CB8AC3E}">
        <p14:creationId xmlns:p14="http://schemas.microsoft.com/office/powerpoint/2010/main" val="2260596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28600"/>
            <a:ext cx="9220200" cy="1143000"/>
          </a:xfrm>
        </p:spPr>
        <p:txBody>
          <a:bodyPr/>
          <a:lstStyle/>
          <a:p>
            <a:pPr eaLnBrk="1" hangingPunct="1"/>
            <a:r>
              <a:rPr lang="en-US" dirty="0">
                <a:solidFill>
                  <a:srgbClr val="3333FF"/>
                </a:solidFill>
                <a:ea typeface="ＭＳ Ｐゴシック" charset="-128"/>
              </a:rPr>
              <a:t>LLJs formation mechanism(2): inertial oscillation</a:t>
            </a:r>
            <a:endParaRPr lang="en-US" baseline="-25000" dirty="0">
              <a:solidFill>
                <a:srgbClr val="3333FF"/>
              </a:solidFill>
              <a:ea typeface="ＭＳ Ｐゴシック" charset="-128"/>
            </a:endParaRPr>
          </a:p>
        </p:txBody>
      </p:sp>
      <p:sp>
        <p:nvSpPr>
          <p:cNvPr id="11" name="TextBox 5"/>
          <p:cNvSpPr txBox="1">
            <a:spLocks noChangeArrowheads="1"/>
          </p:cNvSpPr>
          <p:nvPr/>
        </p:nvSpPr>
        <p:spPr bwMode="auto">
          <a:xfrm>
            <a:off x="152400" y="5791200"/>
            <a:ext cx="899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The premise of inertial oscillation is significant decrease of turbulence during the early evening transition. So weaker turbulence, strong decoupling favor LLJs development in this theory. Inertial oscillation also cannot </a:t>
            </a:r>
            <a:r>
              <a:rPr lang="en-US"/>
              <a:t>explain LLJ location </a:t>
            </a:r>
            <a:r>
              <a:rPr lang="en-US" dirty="0"/>
              <a:t>preference.</a:t>
            </a:r>
            <a:endParaRPr lang="en-US" baseline="-25000" dirty="0"/>
          </a:p>
        </p:txBody>
      </p:sp>
      <p:pic>
        <p:nvPicPr>
          <p:cNvPr id="8" name="Picture 2"/>
          <p:cNvPicPr>
            <a:picLocks noChangeAspect="1" noChangeArrowheads="1"/>
          </p:cNvPicPr>
          <p:nvPr/>
        </p:nvPicPr>
        <p:blipFill>
          <a:blip r:embed="rId2" cstate="print"/>
          <a:srcRect/>
          <a:stretch>
            <a:fillRect/>
          </a:stretch>
        </p:blipFill>
        <p:spPr bwMode="auto">
          <a:xfrm>
            <a:off x="2125640" y="1981200"/>
            <a:ext cx="4198960" cy="3452478"/>
          </a:xfrm>
          <a:prstGeom prst="rect">
            <a:avLst/>
          </a:prstGeom>
          <a:noFill/>
          <a:ln w="9525">
            <a:noFill/>
            <a:round/>
            <a:headEnd/>
            <a:tailEnd/>
          </a:ln>
        </p:spPr>
      </p:pic>
    </p:spTree>
    <p:extLst>
      <p:ext uri="{BB962C8B-B14F-4D97-AF65-F5344CB8AC3E}">
        <p14:creationId xmlns:p14="http://schemas.microsoft.com/office/powerpoint/2010/main" val="1591325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14F4-988D-1245-BB6A-EB0330F2A6C7}"/>
              </a:ext>
            </a:extLst>
          </p:cNvPr>
          <p:cNvSpPr>
            <a:spLocks noGrp="1"/>
          </p:cNvSpPr>
          <p:nvPr>
            <p:ph type="title"/>
          </p:nvPr>
        </p:nvSpPr>
        <p:spPr>
          <a:xfrm>
            <a:off x="457200" y="56518"/>
            <a:ext cx="8229600" cy="1143000"/>
          </a:xfrm>
        </p:spPr>
        <p:txBody>
          <a:bodyPr/>
          <a:lstStyle/>
          <a:p>
            <a:r>
              <a:rPr lang="en-US" dirty="0">
                <a:solidFill>
                  <a:srgbClr val="3333FF"/>
                </a:solidFill>
                <a:ea typeface="ＭＳ Ｐゴシック" charset="-128"/>
              </a:rPr>
              <a:t>Inertial oscillation:1D WRF results</a:t>
            </a:r>
            <a:endParaRPr lang="en-US" dirty="0"/>
          </a:p>
        </p:txBody>
      </p:sp>
      <p:grpSp>
        <p:nvGrpSpPr>
          <p:cNvPr id="8" name="Group 7">
            <a:extLst>
              <a:ext uri="{FF2B5EF4-FFF2-40B4-BE49-F238E27FC236}">
                <a16:creationId xmlns:a16="http://schemas.microsoft.com/office/drawing/2014/main" id="{206A68B4-8CEF-5C42-9DCA-B5133311F0BE}"/>
              </a:ext>
            </a:extLst>
          </p:cNvPr>
          <p:cNvGrpSpPr/>
          <p:nvPr/>
        </p:nvGrpSpPr>
        <p:grpSpPr>
          <a:xfrm>
            <a:off x="1066800" y="991245"/>
            <a:ext cx="5749765" cy="5826411"/>
            <a:chOff x="1606009" y="524574"/>
            <a:chExt cx="5134356" cy="5454237"/>
          </a:xfrm>
        </p:grpSpPr>
        <p:pic>
          <p:nvPicPr>
            <p:cNvPr id="4" name="Picture 3">
              <a:extLst>
                <a:ext uri="{FF2B5EF4-FFF2-40B4-BE49-F238E27FC236}">
                  <a16:creationId xmlns:a16="http://schemas.microsoft.com/office/drawing/2014/main" id="{B0C0BC5F-772B-C848-A54A-3DACBCBD2B28}"/>
                </a:ext>
              </a:extLst>
            </p:cNvPr>
            <p:cNvPicPr>
              <a:picLocks noChangeAspect="1"/>
            </p:cNvPicPr>
            <p:nvPr/>
          </p:nvPicPr>
          <p:blipFill>
            <a:blip r:embed="rId3"/>
            <a:stretch>
              <a:fillRect/>
            </a:stretch>
          </p:blipFill>
          <p:spPr>
            <a:xfrm>
              <a:off x="4191000" y="524574"/>
              <a:ext cx="2549364" cy="2743200"/>
            </a:xfrm>
            <a:prstGeom prst="rect">
              <a:avLst/>
            </a:prstGeom>
          </p:spPr>
        </p:pic>
        <p:pic>
          <p:nvPicPr>
            <p:cNvPr id="5" name="Picture 4">
              <a:extLst>
                <a:ext uri="{FF2B5EF4-FFF2-40B4-BE49-F238E27FC236}">
                  <a16:creationId xmlns:a16="http://schemas.microsoft.com/office/drawing/2014/main" id="{309DEBD8-EB91-9344-A5A5-952C78F8D547}"/>
                </a:ext>
              </a:extLst>
            </p:cNvPr>
            <p:cNvPicPr>
              <a:picLocks noChangeAspect="1"/>
            </p:cNvPicPr>
            <p:nvPr/>
          </p:nvPicPr>
          <p:blipFill>
            <a:blip r:embed="rId4"/>
            <a:stretch>
              <a:fillRect/>
            </a:stretch>
          </p:blipFill>
          <p:spPr>
            <a:xfrm>
              <a:off x="1627346" y="524574"/>
              <a:ext cx="2472974" cy="2743200"/>
            </a:xfrm>
            <a:prstGeom prst="rect">
              <a:avLst/>
            </a:prstGeom>
          </p:spPr>
        </p:pic>
        <p:pic>
          <p:nvPicPr>
            <p:cNvPr id="6" name="Picture 5">
              <a:extLst>
                <a:ext uri="{FF2B5EF4-FFF2-40B4-BE49-F238E27FC236}">
                  <a16:creationId xmlns:a16="http://schemas.microsoft.com/office/drawing/2014/main" id="{E97463C8-28FE-E940-B523-AD3BCE8FE8DE}"/>
                </a:ext>
              </a:extLst>
            </p:cNvPr>
            <p:cNvPicPr>
              <a:picLocks noChangeAspect="1"/>
            </p:cNvPicPr>
            <p:nvPr/>
          </p:nvPicPr>
          <p:blipFill>
            <a:blip r:embed="rId5"/>
            <a:stretch>
              <a:fillRect/>
            </a:stretch>
          </p:blipFill>
          <p:spPr>
            <a:xfrm>
              <a:off x="1606009" y="3101181"/>
              <a:ext cx="2472975" cy="2743200"/>
            </a:xfrm>
            <a:prstGeom prst="rect">
              <a:avLst/>
            </a:prstGeom>
          </p:spPr>
        </p:pic>
        <p:pic>
          <p:nvPicPr>
            <p:cNvPr id="7" name="Picture 6">
              <a:extLst>
                <a:ext uri="{FF2B5EF4-FFF2-40B4-BE49-F238E27FC236}">
                  <a16:creationId xmlns:a16="http://schemas.microsoft.com/office/drawing/2014/main" id="{1E8BA089-39A1-FA47-836D-C77763C163E7}"/>
                </a:ext>
              </a:extLst>
            </p:cNvPr>
            <p:cNvPicPr>
              <a:picLocks noChangeAspect="1"/>
            </p:cNvPicPr>
            <p:nvPr/>
          </p:nvPicPr>
          <p:blipFill>
            <a:blip r:embed="rId6"/>
            <a:stretch>
              <a:fillRect/>
            </a:stretch>
          </p:blipFill>
          <p:spPr>
            <a:xfrm>
              <a:off x="4191000" y="3235611"/>
              <a:ext cx="2549365" cy="2743200"/>
            </a:xfrm>
            <a:prstGeom prst="rect">
              <a:avLst/>
            </a:prstGeom>
          </p:spPr>
        </p:pic>
      </p:grpSp>
      <p:sp>
        <p:nvSpPr>
          <p:cNvPr id="9" name="Rectangle 8">
            <a:extLst>
              <a:ext uri="{FF2B5EF4-FFF2-40B4-BE49-F238E27FC236}">
                <a16:creationId xmlns:a16="http://schemas.microsoft.com/office/drawing/2014/main" id="{00E014BC-A79F-B645-A770-C2421E236971}"/>
              </a:ext>
            </a:extLst>
          </p:cNvPr>
          <p:cNvSpPr/>
          <p:nvPr/>
        </p:nvSpPr>
        <p:spPr>
          <a:xfrm>
            <a:off x="7074203" y="6398696"/>
            <a:ext cx="2069797" cy="369332"/>
          </a:xfrm>
          <a:prstGeom prst="rect">
            <a:avLst/>
          </a:prstGeom>
        </p:spPr>
        <p:txBody>
          <a:bodyPr wrap="none">
            <a:spAutoFit/>
          </a:bodyPr>
          <a:lstStyle/>
          <a:p>
            <a:r>
              <a:rPr lang="en-US" dirty="0"/>
              <a:t>(Hu, unpublished)</a:t>
            </a:r>
          </a:p>
        </p:txBody>
      </p:sp>
    </p:spTree>
    <p:extLst>
      <p:ext uri="{BB962C8B-B14F-4D97-AF65-F5344CB8AC3E}">
        <p14:creationId xmlns:p14="http://schemas.microsoft.com/office/powerpoint/2010/main" val="2899619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74" name="Content Placeholder 2"/>
              <p:cNvSpPr>
                <a:spLocks noGrp="1"/>
              </p:cNvSpPr>
              <p:nvPr>
                <p:ph idx="1"/>
              </p:nvPr>
            </p:nvSpPr>
            <p:spPr>
              <a:xfrm>
                <a:off x="304800" y="762000"/>
                <a:ext cx="8763000" cy="3382963"/>
              </a:xfrm>
            </p:spPr>
            <p:txBody>
              <a:bodyPr/>
              <a:lstStyle/>
              <a:p>
                <a:pPr eaLnBrk="1" hangingPunct="1"/>
                <a:endParaRPr lang="en-US" dirty="0">
                  <a:ea typeface="ＭＳ Ｐゴシック" charset="-128"/>
                </a:endParaRPr>
              </a:p>
              <a:p>
                <a:pPr eaLnBrk="1" hangingPunct="1"/>
                <a:r>
                  <a:rPr lang="en-US" dirty="0">
                    <a:solidFill>
                      <a:srgbClr val="3333FF"/>
                    </a:solidFill>
                    <a:ea typeface="ＭＳ Ｐゴシック" charset="-128"/>
                  </a:rPr>
                  <a:t>Part 1: Daytime</a:t>
                </a:r>
              </a:p>
              <a:p>
                <a:pPr lvl="1" eaLnBrk="1" hangingPunct="1"/>
                <a:r>
                  <a:rPr lang="en-US" dirty="0">
                    <a:solidFill>
                      <a:srgbClr val="3333FF"/>
                    </a:solidFill>
                    <a:ea typeface="ＭＳ Ｐゴシック" charset="-128"/>
                  </a:rPr>
                  <a:t>a) Structure, static stability, T vs. </a:t>
                </a:r>
                <a14:m>
                  <m:oMath xmlns:m="http://schemas.openxmlformats.org/officeDocument/2006/math">
                    <m:r>
                      <a:rPr lang="en-US" b="0" i="1" smtClean="0">
                        <a:solidFill>
                          <a:srgbClr val="3333FF"/>
                        </a:solidFill>
                        <a:latin typeface="Cambria Math" panose="02040503050406030204" pitchFamily="18" charset="0"/>
                      </a:rPr>
                      <m:t>𝜃</m:t>
                    </m:r>
                    <m:r>
                      <a:rPr lang="en-US" b="0" i="1" baseline="-25000" smtClean="0">
                        <a:solidFill>
                          <a:srgbClr val="3333FF"/>
                        </a:solidFill>
                        <a:latin typeface="Cambria Math" panose="02040503050406030204" pitchFamily="18" charset="0"/>
                      </a:rPr>
                      <m:t>𝑣</m:t>
                    </m:r>
                  </m:oMath>
                </a14:m>
                <a:endParaRPr lang="en-US" baseline="-25000" dirty="0">
                  <a:solidFill>
                    <a:srgbClr val="3333FF"/>
                  </a:solidFill>
                  <a:ea typeface="ＭＳ Ｐゴシック" charset="-128"/>
                </a:endParaRPr>
              </a:p>
              <a:p>
                <a:pPr lvl="1" eaLnBrk="1" hangingPunct="1"/>
                <a:r>
                  <a:rPr lang="en-US" dirty="0">
                    <a:solidFill>
                      <a:srgbClr val="3333FF"/>
                    </a:solidFill>
                    <a:ea typeface="ＭＳ Ｐゴシック" charset="-128"/>
                  </a:rPr>
                  <a:t>b) PBL top retrieval</a:t>
                </a:r>
              </a:p>
              <a:p>
                <a:pPr lvl="1" eaLnBrk="1" hangingPunct="1"/>
                <a:r>
                  <a:rPr lang="en-US" dirty="0">
                    <a:solidFill>
                      <a:srgbClr val="3333FF"/>
                    </a:solidFill>
                    <a:ea typeface="ＭＳ Ｐゴシック" charset="-128"/>
                  </a:rPr>
                  <a:t>c) Interaction with pollutants</a:t>
                </a:r>
              </a:p>
              <a:p>
                <a:pPr eaLnBrk="1" hangingPunct="1"/>
                <a:r>
                  <a:rPr lang="en-US" dirty="0">
                    <a:solidFill>
                      <a:srgbClr val="3333FF"/>
                    </a:solidFill>
                    <a:ea typeface="ＭＳ Ｐゴシック" charset="-128"/>
                  </a:rPr>
                  <a:t>Part 2: Nighttime</a:t>
                </a:r>
              </a:p>
              <a:p>
                <a:pPr lvl="1" eaLnBrk="1" hangingPunct="1"/>
                <a:r>
                  <a:rPr lang="en-US" dirty="0">
                    <a:solidFill>
                      <a:srgbClr val="3333FF"/>
                    </a:solidFill>
                    <a:ea typeface="ＭＳ Ｐゴシック" charset="-128"/>
                  </a:rPr>
                  <a:t>a) LLJs: regions, formation mechanisms</a:t>
                </a:r>
              </a:p>
              <a:p>
                <a:pPr lvl="1" eaLnBrk="1" hangingPunct="1"/>
                <a:r>
                  <a:rPr lang="en-US" b="1" dirty="0">
                    <a:solidFill>
                      <a:srgbClr val="FF0000"/>
                    </a:solidFill>
                    <a:ea typeface="ＭＳ Ｐゴシック" charset="-128"/>
                  </a:rPr>
                  <a:t>b) Upside-down boundary layer</a:t>
                </a:r>
              </a:p>
              <a:p>
                <a:pPr lvl="1" eaLnBrk="1" hangingPunct="1"/>
                <a:r>
                  <a:rPr lang="en-US" dirty="0">
                    <a:solidFill>
                      <a:srgbClr val="3333FF"/>
                    </a:solidFill>
                    <a:ea typeface="ＭＳ Ｐゴシック" charset="-128"/>
                  </a:rPr>
                  <a:t>c) Implications for air quality and urban environment</a:t>
                </a:r>
              </a:p>
              <a:p>
                <a:pPr eaLnBrk="1" hangingPunct="1"/>
                <a:endParaRPr lang="en-US" dirty="0">
                  <a:solidFill>
                    <a:srgbClr val="3333FF"/>
                  </a:solidFill>
                  <a:ea typeface="ＭＳ Ｐゴシック" charset="-128"/>
                </a:endParaRPr>
              </a:p>
              <a:p>
                <a:pPr eaLnBrk="1" hangingPunct="1">
                  <a:buFont typeface="Arial" charset="0"/>
                  <a:buNone/>
                </a:pPr>
                <a:r>
                  <a:rPr lang="en-US" dirty="0">
                    <a:ea typeface="ＭＳ Ｐゴシック" charset="-128"/>
                  </a:rPr>
                  <a:t>    </a:t>
                </a:r>
              </a:p>
              <a:p>
                <a:pPr eaLnBrk="1" hangingPunct="1">
                  <a:buFont typeface="Arial" charset="0"/>
                  <a:buNone/>
                </a:pPr>
                <a:endParaRPr lang="en-US" dirty="0">
                  <a:ea typeface="ＭＳ Ｐゴシック" charset="-128"/>
                </a:endParaRPr>
              </a:p>
            </p:txBody>
          </p:sp>
        </mc:Choice>
        <mc:Fallback xmlns="">
          <p:sp>
            <p:nvSpPr>
              <p:cNvPr id="3074" name="Content Placeholder 2"/>
              <p:cNvSpPr>
                <a:spLocks noGrp="1" noRot="1" noChangeAspect="1" noMove="1" noResize="1" noEditPoints="1" noAdjustHandles="1" noChangeArrowheads="1" noChangeShapeType="1" noTextEdit="1"/>
              </p:cNvSpPr>
              <p:nvPr>
                <p:ph idx="1"/>
              </p:nvPr>
            </p:nvSpPr>
            <p:spPr>
              <a:xfrm>
                <a:off x="304800" y="762000"/>
                <a:ext cx="8763000" cy="3382963"/>
              </a:xfrm>
              <a:blipFill>
                <a:blip r:embed="rId2"/>
                <a:stretch>
                  <a:fillRect l="-1739" b="-47368"/>
                </a:stretch>
              </a:blipFill>
            </p:spPr>
            <p:txBody>
              <a:bodyPr/>
              <a:lstStyle/>
              <a:p>
                <a:r>
                  <a:rPr lang="en-US">
                    <a:noFill/>
                  </a:rPr>
                  <a:t> </a:t>
                </a:r>
              </a:p>
            </p:txBody>
          </p:sp>
        </mc:Fallback>
      </mc:AlternateContent>
    </p:spTree>
    <p:extLst>
      <p:ext uri="{BB962C8B-B14F-4D97-AF65-F5344CB8AC3E}">
        <p14:creationId xmlns:p14="http://schemas.microsoft.com/office/powerpoint/2010/main" val="2972199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28600"/>
            <a:ext cx="9220200" cy="1143000"/>
          </a:xfrm>
        </p:spPr>
        <p:txBody>
          <a:bodyPr/>
          <a:lstStyle/>
          <a:p>
            <a:pPr eaLnBrk="1" hangingPunct="1"/>
            <a:r>
              <a:rPr lang="en-US" dirty="0">
                <a:solidFill>
                  <a:srgbClr val="3333FF"/>
                </a:solidFill>
                <a:ea typeface="ＭＳ Ｐゴシック" charset="-128"/>
              </a:rPr>
              <a:t>The “upside-down” boundary layer</a:t>
            </a:r>
          </a:p>
        </p:txBody>
      </p:sp>
      <p:sp>
        <p:nvSpPr>
          <p:cNvPr id="11" name="TextBox 5"/>
          <p:cNvSpPr txBox="1">
            <a:spLocks noChangeArrowheads="1"/>
          </p:cNvSpPr>
          <p:nvPr/>
        </p:nvSpPr>
        <p:spPr bwMode="auto">
          <a:xfrm>
            <a:off x="0" y="6324600"/>
            <a:ext cx="92785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sz="1600" dirty="0">
                <a:solidFill>
                  <a:srgbClr val="FF0000"/>
                </a:solidFill>
              </a:rPr>
              <a:t>In the upside-down BL, turbulence is generated aloft and transported downward (Banta et al., 2006).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236" y="1116957"/>
            <a:ext cx="6191250" cy="5257800"/>
          </a:xfrm>
          <a:prstGeom prst="rect">
            <a:avLst/>
          </a:prstGeom>
        </p:spPr>
      </p:pic>
    </p:spTree>
    <p:extLst>
      <p:ext uri="{BB962C8B-B14F-4D97-AF65-F5344CB8AC3E}">
        <p14:creationId xmlns:p14="http://schemas.microsoft.com/office/powerpoint/2010/main" val="2609539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28600"/>
            <a:ext cx="9220200" cy="1143000"/>
          </a:xfrm>
        </p:spPr>
        <p:txBody>
          <a:bodyPr/>
          <a:lstStyle/>
          <a:p>
            <a:pPr eaLnBrk="1" hangingPunct="1"/>
            <a:r>
              <a:rPr lang="en-US" dirty="0">
                <a:solidFill>
                  <a:srgbClr val="3333FF"/>
                </a:solidFill>
                <a:ea typeface="ＭＳ Ｐゴシック" charset="-128"/>
              </a:rPr>
              <a:t>Upside-down boundary layer, case</a:t>
            </a:r>
            <a:endParaRPr lang="en-US" baseline="-25000" dirty="0">
              <a:solidFill>
                <a:srgbClr val="3333FF"/>
              </a:solidFill>
              <a:ea typeface="ＭＳ Ｐゴシック" charset="-128"/>
            </a:endParaRPr>
          </a:p>
        </p:txBody>
      </p:sp>
      <p:pic>
        <p:nvPicPr>
          <p:cNvPr id="3" name="Picture 2" descr="ANLprofilertime_height_WSPDoverlayUHIIhourly_TKEnightCetner_33.eps"/>
          <p:cNvPicPr>
            <a:picLocks noChangeAspect="1"/>
          </p:cNvPicPr>
          <p:nvPr/>
        </p:nvPicPr>
        <p:blipFill rotWithShape="1">
          <a:blip r:embed="rId2">
            <a:extLst>
              <a:ext uri="{28A0092B-C50C-407E-A947-70E740481C1C}">
                <a14:useLocalDpi xmlns:a14="http://schemas.microsoft.com/office/drawing/2010/main" val="0"/>
              </a:ext>
            </a:extLst>
          </a:blip>
          <a:srcRect t="15359" b="43986"/>
          <a:stretch/>
        </p:blipFill>
        <p:spPr>
          <a:xfrm>
            <a:off x="15134" y="1143000"/>
            <a:ext cx="9269310" cy="4876800"/>
          </a:xfrm>
          <a:prstGeom prst="rect">
            <a:avLst/>
          </a:prstGeom>
        </p:spPr>
      </p:pic>
      <p:sp>
        <p:nvSpPr>
          <p:cNvPr id="2" name="Rectangle 1">
            <a:extLst>
              <a:ext uri="{FF2B5EF4-FFF2-40B4-BE49-F238E27FC236}">
                <a16:creationId xmlns:a16="http://schemas.microsoft.com/office/drawing/2014/main" id="{60481BCE-A942-2147-B1E3-7F46ED9CFD74}"/>
              </a:ext>
            </a:extLst>
          </p:cNvPr>
          <p:cNvSpPr/>
          <p:nvPr/>
        </p:nvSpPr>
        <p:spPr>
          <a:xfrm>
            <a:off x="947493" y="5835134"/>
            <a:ext cx="7404591" cy="369332"/>
          </a:xfrm>
          <a:prstGeom prst="rect">
            <a:avLst/>
          </a:prstGeom>
        </p:spPr>
        <p:txBody>
          <a:bodyPr wrap="none">
            <a:spAutoFit/>
          </a:bodyPr>
          <a:lstStyle/>
          <a:p>
            <a:r>
              <a:rPr lang="en-US" dirty="0">
                <a:solidFill>
                  <a:srgbClr val="FF0000"/>
                </a:solidFill>
              </a:rPr>
              <a:t>Lidar data from the 2003 Joint Urban campaign (Klein, Hu, 2016, BLM)</a:t>
            </a:r>
            <a:endParaRPr lang="en-US" dirty="0"/>
          </a:p>
        </p:txBody>
      </p:sp>
    </p:spTree>
    <p:extLst>
      <p:ext uri="{BB962C8B-B14F-4D97-AF65-F5344CB8AC3E}">
        <p14:creationId xmlns:p14="http://schemas.microsoft.com/office/powerpoint/2010/main" val="2214083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28600"/>
            <a:ext cx="9220200" cy="1143000"/>
          </a:xfrm>
        </p:spPr>
        <p:txBody>
          <a:bodyPr/>
          <a:lstStyle/>
          <a:p>
            <a:pPr eaLnBrk="1" hangingPunct="1"/>
            <a:r>
              <a:rPr lang="en-US" dirty="0">
                <a:solidFill>
                  <a:srgbClr val="3333FF"/>
                </a:solidFill>
                <a:ea typeface="ＭＳ Ｐゴシック" charset="-128"/>
              </a:rPr>
              <a:t>More LLJ</a:t>
            </a:r>
            <a:r>
              <a:rPr lang="en-US">
                <a:solidFill>
                  <a:srgbClr val="3333FF"/>
                </a:solidFill>
                <a:ea typeface="ＭＳ Ｐゴシック" charset="-128"/>
              </a:rPr>
              <a:t>/upside-down </a:t>
            </a:r>
            <a:r>
              <a:rPr lang="en-US" dirty="0">
                <a:solidFill>
                  <a:srgbClr val="3333FF"/>
                </a:solidFill>
                <a:ea typeface="ＭＳ Ｐゴシック" charset="-128"/>
              </a:rPr>
              <a:t>cases</a:t>
            </a:r>
            <a:endParaRPr lang="en-US" baseline="-25000" dirty="0">
              <a:solidFill>
                <a:srgbClr val="3333FF"/>
              </a:solidFill>
              <a:ea typeface="ＭＳ Ｐゴシック" charset="-128"/>
            </a:endParaRPr>
          </a:p>
        </p:txBody>
      </p:sp>
      <p:sp>
        <p:nvSpPr>
          <p:cNvPr id="11" name="TextBox 5"/>
          <p:cNvSpPr txBox="1">
            <a:spLocks noChangeArrowheads="1"/>
          </p:cNvSpPr>
          <p:nvPr/>
        </p:nvSpPr>
        <p:spPr bwMode="auto">
          <a:xfrm>
            <a:off x="1524000" y="553879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solidFill>
                  <a:srgbClr val="FF0000"/>
                </a:solidFill>
              </a:rPr>
              <a:t>Strong/weak LLJs lead to coupling/decoupling (Hu</a:t>
            </a:r>
            <a:r>
              <a:rPr lang="en-US">
                <a:solidFill>
                  <a:srgbClr val="FF0000"/>
                </a:solidFill>
              </a:rPr>
              <a:t>, unpublished)</a:t>
            </a:r>
            <a:endParaRPr lang="en-US" baseline="-25000" dirty="0">
              <a:solidFill>
                <a:srgbClr val="FF0000"/>
              </a:solidFill>
            </a:endParaRPr>
          </a:p>
        </p:txBody>
      </p:sp>
      <p:grpSp>
        <p:nvGrpSpPr>
          <p:cNvPr id="4" name="Group 3"/>
          <p:cNvGrpSpPr/>
          <p:nvPr/>
        </p:nvGrpSpPr>
        <p:grpSpPr>
          <a:xfrm>
            <a:off x="314446" y="1371600"/>
            <a:ext cx="4181354" cy="3543300"/>
            <a:chOff x="238246" y="1447800"/>
            <a:chExt cx="4181354" cy="35433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46" y="1447800"/>
              <a:ext cx="3913632" cy="1637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762000" y="2895598"/>
              <a:ext cx="3657600" cy="2095502"/>
              <a:chOff x="762000" y="2895598"/>
              <a:chExt cx="3657600" cy="2095502"/>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598"/>
                <a:ext cx="3657600" cy="1079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86200"/>
                <a:ext cx="3657600" cy="1104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7" name="Group 6"/>
          <p:cNvGrpSpPr/>
          <p:nvPr/>
        </p:nvGrpSpPr>
        <p:grpSpPr>
          <a:xfrm>
            <a:off x="4724400" y="1219200"/>
            <a:ext cx="4191000" cy="3657600"/>
            <a:chOff x="4724400" y="1371600"/>
            <a:chExt cx="4191000" cy="3657600"/>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71600"/>
              <a:ext cx="3913632" cy="17258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5257800" y="2930522"/>
              <a:ext cx="3657600" cy="2098678"/>
              <a:chOff x="5486400" y="2663822"/>
              <a:chExt cx="3657600" cy="2098678"/>
            </a:xfrm>
          </p:grpSpPr>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663822"/>
                <a:ext cx="3657600" cy="1079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657600"/>
                <a:ext cx="3657600" cy="1104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306414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4782-C42F-2640-BF33-B7568871897F}"/>
              </a:ext>
            </a:extLst>
          </p:cNvPr>
          <p:cNvSpPr>
            <a:spLocks noGrp="1"/>
          </p:cNvSpPr>
          <p:nvPr>
            <p:ph type="title"/>
          </p:nvPr>
        </p:nvSpPr>
        <p:spPr>
          <a:xfrm>
            <a:off x="118179" y="229987"/>
            <a:ext cx="8763000" cy="1143000"/>
          </a:xfrm>
        </p:spPr>
        <p:txBody>
          <a:bodyPr/>
          <a:lstStyle/>
          <a:p>
            <a:r>
              <a:rPr lang="en-US" sz="3800" dirty="0">
                <a:solidFill>
                  <a:srgbClr val="3333FF"/>
                </a:solidFill>
                <a:ea typeface="ＭＳ Ｐゴシック" charset="-128"/>
              </a:rPr>
              <a:t>Nighttime boundary layer structure: case 1</a:t>
            </a:r>
          </a:p>
        </p:txBody>
      </p:sp>
      <p:pic>
        <p:nvPicPr>
          <p:cNvPr id="4" name="Picture 3">
            <a:extLst>
              <a:ext uri="{FF2B5EF4-FFF2-40B4-BE49-F238E27FC236}">
                <a16:creationId xmlns:a16="http://schemas.microsoft.com/office/drawing/2014/main" id="{B8FF2B5F-BB5C-2F4D-8601-42F146E0387A}"/>
              </a:ext>
            </a:extLst>
          </p:cNvPr>
          <p:cNvPicPr>
            <a:picLocks noChangeAspect="1"/>
          </p:cNvPicPr>
          <p:nvPr/>
        </p:nvPicPr>
        <p:blipFill>
          <a:blip r:embed="rId2"/>
          <a:stretch>
            <a:fillRect/>
          </a:stretch>
        </p:blipFill>
        <p:spPr>
          <a:xfrm>
            <a:off x="685800" y="2057400"/>
            <a:ext cx="7467600" cy="4025036"/>
          </a:xfrm>
          <a:prstGeom prst="rect">
            <a:avLst/>
          </a:prstGeom>
        </p:spPr>
      </p:pic>
      <p:sp>
        <p:nvSpPr>
          <p:cNvPr id="5" name="Rectangle 4">
            <a:extLst>
              <a:ext uri="{FF2B5EF4-FFF2-40B4-BE49-F238E27FC236}">
                <a16:creationId xmlns:a16="http://schemas.microsoft.com/office/drawing/2014/main" id="{E878B19F-FF2A-6B4A-824C-69D09B112042}"/>
              </a:ext>
            </a:extLst>
          </p:cNvPr>
          <p:cNvSpPr/>
          <p:nvPr/>
        </p:nvSpPr>
        <p:spPr>
          <a:xfrm>
            <a:off x="3048000" y="6352866"/>
            <a:ext cx="2903359" cy="369332"/>
          </a:xfrm>
          <a:prstGeom prst="rect">
            <a:avLst/>
          </a:prstGeom>
        </p:spPr>
        <p:txBody>
          <a:bodyPr wrap="none">
            <a:spAutoFit/>
          </a:bodyPr>
          <a:lstStyle/>
          <a:p>
            <a:r>
              <a:rPr lang="en-US" dirty="0">
                <a:solidFill>
                  <a:srgbClr val="FF0000"/>
                </a:solidFill>
              </a:rPr>
              <a:t>Hu and </a:t>
            </a:r>
            <a:r>
              <a:rPr lang="en-US" dirty="0" err="1">
                <a:solidFill>
                  <a:srgbClr val="FF0000"/>
                </a:solidFill>
              </a:rPr>
              <a:t>Xue</a:t>
            </a:r>
            <a:r>
              <a:rPr lang="en-US" dirty="0">
                <a:solidFill>
                  <a:srgbClr val="FF0000"/>
                </a:solidFill>
              </a:rPr>
              <a:t> (2016, MWR) </a:t>
            </a:r>
            <a:endParaRPr lang="en-US" dirty="0"/>
          </a:p>
        </p:txBody>
      </p:sp>
    </p:spTree>
    <p:extLst>
      <p:ext uri="{BB962C8B-B14F-4D97-AF65-F5344CB8AC3E}">
        <p14:creationId xmlns:p14="http://schemas.microsoft.com/office/powerpoint/2010/main" val="4257902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lanetary boudary layer">
            <a:extLst>
              <a:ext uri="{FF2B5EF4-FFF2-40B4-BE49-F238E27FC236}">
                <a16:creationId xmlns:a16="http://schemas.microsoft.com/office/drawing/2014/main" id="{986B64C7-9A25-4D8D-947B-E3039800FE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08"/>
          <a:stretch/>
        </p:blipFill>
        <p:spPr bwMode="auto">
          <a:xfrm>
            <a:off x="1087100" y="1849868"/>
            <a:ext cx="6969800" cy="392051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864BBF8-DB72-4EFC-816F-406EF7B3B3FB}"/>
              </a:ext>
            </a:extLst>
          </p:cNvPr>
          <p:cNvSpPr>
            <a:spLocks noGrp="1"/>
          </p:cNvSpPr>
          <p:nvPr>
            <p:ph type="sldNum" sz="quarter" idx="12"/>
          </p:nvPr>
        </p:nvSpPr>
        <p:spPr/>
        <p:txBody>
          <a:bodyPr/>
          <a:lstStyle/>
          <a:p>
            <a:fld id="{B2DC25EE-239B-4C5F-AAD1-255A7D5F1EE2}" type="slidenum">
              <a:rPr lang="en-US" smtClean="0"/>
              <a:t>3</a:t>
            </a:fld>
            <a:endParaRPr lang="en-US" dirty="0"/>
          </a:p>
        </p:txBody>
      </p:sp>
      <p:sp>
        <p:nvSpPr>
          <p:cNvPr id="7" name="Rectangle 6">
            <a:extLst>
              <a:ext uri="{FF2B5EF4-FFF2-40B4-BE49-F238E27FC236}">
                <a16:creationId xmlns:a16="http://schemas.microsoft.com/office/drawing/2014/main" id="{2D9C7D61-6667-412D-88FC-2B1D40B3F10B}"/>
              </a:ext>
            </a:extLst>
          </p:cNvPr>
          <p:cNvSpPr/>
          <p:nvPr/>
        </p:nvSpPr>
        <p:spPr>
          <a:xfrm>
            <a:off x="457200" y="646911"/>
            <a:ext cx="9146327" cy="1200329"/>
          </a:xfrm>
          <a:prstGeom prst="rect">
            <a:avLst/>
          </a:prstGeom>
        </p:spPr>
        <p:txBody>
          <a:bodyPr wrap="square">
            <a:spAutoFit/>
          </a:bodyPr>
          <a:lstStyle/>
          <a:p>
            <a:pPr>
              <a:lnSpc>
                <a:spcPct val="100000"/>
              </a:lnSpc>
            </a:pPr>
            <a:r>
              <a:rPr lang="en-US" sz="3600" b="1" dirty="0">
                <a:cs typeface="Arial" panose="020B0604020202020204" pitchFamily="34" charset="0"/>
              </a:rPr>
              <a:t>Thermodynamic Structure of the Atmosphere</a:t>
            </a:r>
          </a:p>
        </p:txBody>
      </p:sp>
    </p:spTree>
    <p:extLst>
      <p:ext uri="{BB962C8B-B14F-4D97-AF65-F5344CB8AC3E}">
        <p14:creationId xmlns:p14="http://schemas.microsoft.com/office/powerpoint/2010/main" val="2347025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7971-4B60-EB44-9580-CDF0D143D321}"/>
              </a:ext>
            </a:extLst>
          </p:cNvPr>
          <p:cNvSpPr>
            <a:spLocks noGrp="1"/>
          </p:cNvSpPr>
          <p:nvPr>
            <p:ph type="title"/>
          </p:nvPr>
        </p:nvSpPr>
        <p:spPr>
          <a:xfrm>
            <a:off x="-152400" y="274638"/>
            <a:ext cx="9448800" cy="1143000"/>
          </a:xfrm>
        </p:spPr>
        <p:txBody>
          <a:bodyPr/>
          <a:lstStyle/>
          <a:p>
            <a:r>
              <a:rPr lang="en-US" sz="3800" dirty="0">
                <a:solidFill>
                  <a:srgbClr val="3333FF"/>
                </a:solidFill>
                <a:ea typeface="ＭＳ Ｐゴシック" charset="-128"/>
              </a:rPr>
              <a:t>Nighttime boundary layer structure: case 2</a:t>
            </a:r>
            <a:endParaRPr lang="en-US" sz="3800" dirty="0"/>
          </a:p>
        </p:txBody>
      </p:sp>
      <p:pic>
        <p:nvPicPr>
          <p:cNvPr id="4" name="Picture 3">
            <a:extLst>
              <a:ext uri="{FF2B5EF4-FFF2-40B4-BE49-F238E27FC236}">
                <a16:creationId xmlns:a16="http://schemas.microsoft.com/office/drawing/2014/main" id="{309CE165-4CD9-2F48-BA73-24F4CF08A2CA}"/>
              </a:ext>
            </a:extLst>
          </p:cNvPr>
          <p:cNvPicPr>
            <a:picLocks noChangeAspect="1"/>
          </p:cNvPicPr>
          <p:nvPr/>
        </p:nvPicPr>
        <p:blipFill>
          <a:blip r:embed="rId2"/>
          <a:stretch>
            <a:fillRect/>
          </a:stretch>
        </p:blipFill>
        <p:spPr>
          <a:xfrm>
            <a:off x="457200" y="1270478"/>
            <a:ext cx="4246223" cy="5497550"/>
          </a:xfrm>
          <a:prstGeom prst="rect">
            <a:avLst/>
          </a:prstGeom>
        </p:spPr>
      </p:pic>
      <p:sp>
        <p:nvSpPr>
          <p:cNvPr id="5" name="Rectangle 4">
            <a:extLst>
              <a:ext uri="{FF2B5EF4-FFF2-40B4-BE49-F238E27FC236}">
                <a16:creationId xmlns:a16="http://schemas.microsoft.com/office/drawing/2014/main" id="{D5BAFDA1-0E57-9248-B734-BADD3162D455}"/>
              </a:ext>
            </a:extLst>
          </p:cNvPr>
          <p:cNvSpPr/>
          <p:nvPr/>
        </p:nvSpPr>
        <p:spPr>
          <a:xfrm>
            <a:off x="6400800" y="6398696"/>
            <a:ext cx="2518638" cy="369332"/>
          </a:xfrm>
          <a:prstGeom prst="rect">
            <a:avLst/>
          </a:prstGeom>
        </p:spPr>
        <p:txBody>
          <a:bodyPr wrap="none">
            <a:spAutoFit/>
          </a:bodyPr>
          <a:lstStyle/>
          <a:p>
            <a:r>
              <a:rPr lang="en-US" dirty="0">
                <a:solidFill>
                  <a:srgbClr val="FF0000"/>
                </a:solidFill>
              </a:rPr>
              <a:t>Klein, Hu (2016, BLM) </a:t>
            </a:r>
            <a:endParaRPr lang="en-US" dirty="0"/>
          </a:p>
        </p:txBody>
      </p:sp>
      <p:sp>
        <p:nvSpPr>
          <p:cNvPr id="6" name="Rectangle 5">
            <a:extLst>
              <a:ext uri="{FF2B5EF4-FFF2-40B4-BE49-F238E27FC236}">
                <a16:creationId xmlns:a16="http://schemas.microsoft.com/office/drawing/2014/main" id="{40A23459-563F-AE46-A860-71FA5F9637BF}"/>
              </a:ext>
            </a:extLst>
          </p:cNvPr>
          <p:cNvSpPr/>
          <p:nvPr/>
        </p:nvSpPr>
        <p:spPr>
          <a:xfrm>
            <a:off x="4800600" y="3493849"/>
            <a:ext cx="4215641" cy="369332"/>
          </a:xfrm>
          <a:prstGeom prst="rect">
            <a:avLst/>
          </a:prstGeom>
        </p:spPr>
        <p:txBody>
          <a:bodyPr wrap="none">
            <a:spAutoFit/>
          </a:bodyPr>
          <a:lstStyle/>
          <a:p>
            <a:r>
              <a:rPr lang="en-US" dirty="0">
                <a:solidFill>
                  <a:srgbClr val="FF0000"/>
                </a:solidFill>
              </a:rPr>
              <a:t>How to diagnose nighttime PBL height?</a:t>
            </a:r>
            <a:endParaRPr lang="en-US" dirty="0"/>
          </a:p>
        </p:txBody>
      </p:sp>
    </p:spTree>
    <p:extLst>
      <p:ext uri="{BB962C8B-B14F-4D97-AF65-F5344CB8AC3E}">
        <p14:creationId xmlns:p14="http://schemas.microsoft.com/office/powerpoint/2010/main" val="3657976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74" name="Content Placeholder 2"/>
              <p:cNvSpPr>
                <a:spLocks noGrp="1"/>
              </p:cNvSpPr>
              <p:nvPr>
                <p:ph idx="1"/>
              </p:nvPr>
            </p:nvSpPr>
            <p:spPr>
              <a:xfrm>
                <a:off x="304800" y="762000"/>
                <a:ext cx="8763000" cy="3382963"/>
              </a:xfrm>
            </p:spPr>
            <p:txBody>
              <a:bodyPr/>
              <a:lstStyle/>
              <a:p>
                <a:pPr eaLnBrk="1" hangingPunct="1"/>
                <a:endParaRPr lang="en-US" dirty="0">
                  <a:ea typeface="ＭＳ Ｐゴシック" charset="-128"/>
                </a:endParaRPr>
              </a:p>
              <a:p>
                <a:pPr eaLnBrk="1" hangingPunct="1"/>
                <a:r>
                  <a:rPr lang="en-US" dirty="0">
                    <a:solidFill>
                      <a:srgbClr val="3333FF"/>
                    </a:solidFill>
                    <a:ea typeface="ＭＳ Ｐゴシック" charset="-128"/>
                  </a:rPr>
                  <a:t>Part 1: Daytime</a:t>
                </a:r>
              </a:p>
              <a:p>
                <a:pPr lvl="1" eaLnBrk="1" hangingPunct="1"/>
                <a:r>
                  <a:rPr lang="en-US" dirty="0">
                    <a:solidFill>
                      <a:srgbClr val="3333FF"/>
                    </a:solidFill>
                    <a:ea typeface="ＭＳ Ｐゴシック" charset="-128"/>
                  </a:rPr>
                  <a:t>a) Structure, static stability, T vs. </a:t>
                </a:r>
                <a14:m>
                  <m:oMath xmlns:m="http://schemas.openxmlformats.org/officeDocument/2006/math">
                    <m:r>
                      <a:rPr lang="en-US" b="0" i="1" smtClean="0">
                        <a:solidFill>
                          <a:srgbClr val="3333FF"/>
                        </a:solidFill>
                        <a:latin typeface="Cambria Math" panose="02040503050406030204" pitchFamily="18" charset="0"/>
                      </a:rPr>
                      <m:t>𝜃</m:t>
                    </m:r>
                    <m:r>
                      <a:rPr lang="en-US" b="0" i="1" baseline="-25000" smtClean="0">
                        <a:solidFill>
                          <a:srgbClr val="3333FF"/>
                        </a:solidFill>
                        <a:latin typeface="Cambria Math" panose="02040503050406030204" pitchFamily="18" charset="0"/>
                      </a:rPr>
                      <m:t>𝑣</m:t>
                    </m:r>
                  </m:oMath>
                </a14:m>
                <a:endParaRPr lang="en-US" baseline="-25000" dirty="0">
                  <a:solidFill>
                    <a:srgbClr val="3333FF"/>
                  </a:solidFill>
                  <a:ea typeface="ＭＳ Ｐゴシック" charset="-128"/>
                </a:endParaRPr>
              </a:p>
              <a:p>
                <a:pPr lvl="1" eaLnBrk="1" hangingPunct="1"/>
                <a:r>
                  <a:rPr lang="en-US" dirty="0">
                    <a:solidFill>
                      <a:srgbClr val="3333FF"/>
                    </a:solidFill>
                    <a:ea typeface="ＭＳ Ｐゴシック" charset="-128"/>
                  </a:rPr>
                  <a:t>b) PBL top retrieval</a:t>
                </a:r>
              </a:p>
              <a:p>
                <a:pPr lvl="1" eaLnBrk="1" hangingPunct="1"/>
                <a:r>
                  <a:rPr lang="en-US" dirty="0">
                    <a:solidFill>
                      <a:srgbClr val="3333FF"/>
                    </a:solidFill>
                    <a:ea typeface="ＭＳ Ｐゴシック" charset="-128"/>
                  </a:rPr>
                  <a:t>c) Interaction with pollutants</a:t>
                </a:r>
              </a:p>
              <a:p>
                <a:pPr eaLnBrk="1" hangingPunct="1"/>
                <a:r>
                  <a:rPr lang="en-US" dirty="0">
                    <a:solidFill>
                      <a:srgbClr val="3333FF"/>
                    </a:solidFill>
                    <a:ea typeface="ＭＳ Ｐゴシック" charset="-128"/>
                  </a:rPr>
                  <a:t>Part 2: Nighttime</a:t>
                </a:r>
              </a:p>
              <a:p>
                <a:pPr lvl="1" eaLnBrk="1" hangingPunct="1"/>
                <a:r>
                  <a:rPr lang="en-US" dirty="0">
                    <a:solidFill>
                      <a:srgbClr val="3333FF"/>
                    </a:solidFill>
                    <a:ea typeface="ＭＳ Ｐゴシック" charset="-128"/>
                  </a:rPr>
                  <a:t>a) LLJs formation mechanisms</a:t>
                </a:r>
              </a:p>
              <a:p>
                <a:pPr lvl="1" eaLnBrk="1" hangingPunct="1"/>
                <a:r>
                  <a:rPr lang="en-US" dirty="0">
                    <a:solidFill>
                      <a:srgbClr val="3333FF"/>
                    </a:solidFill>
                    <a:ea typeface="ＭＳ Ｐゴシック" charset="-128"/>
                  </a:rPr>
                  <a:t>b) Upside-down boundary layer</a:t>
                </a:r>
              </a:p>
              <a:p>
                <a:pPr lvl="1" eaLnBrk="1" hangingPunct="1"/>
                <a:r>
                  <a:rPr lang="en-US" b="1" dirty="0">
                    <a:solidFill>
                      <a:srgbClr val="FF0000"/>
                    </a:solidFill>
                    <a:ea typeface="ＭＳ Ｐゴシック" charset="-128"/>
                  </a:rPr>
                  <a:t>c) Implications for air quality and urban environment</a:t>
                </a:r>
              </a:p>
              <a:p>
                <a:pPr eaLnBrk="1" hangingPunct="1"/>
                <a:endParaRPr lang="en-US" dirty="0">
                  <a:solidFill>
                    <a:srgbClr val="3333FF"/>
                  </a:solidFill>
                  <a:ea typeface="ＭＳ Ｐゴシック" charset="-128"/>
                </a:endParaRPr>
              </a:p>
              <a:p>
                <a:pPr eaLnBrk="1" hangingPunct="1">
                  <a:buFont typeface="Arial" charset="0"/>
                  <a:buNone/>
                </a:pPr>
                <a:r>
                  <a:rPr lang="en-US" dirty="0">
                    <a:ea typeface="ＭＳ Ｐゴシック" charset="-128"/>
                  </a:rPr>
                  <a:t>    </a:t>
                </a:r>
              </a:p>
              <a:p>
                <a:pPr eaLnBrk="1" hangingPunct="1">
                  <a:buFont typeface="Arial" charset="0"/>
                  <a:buNone/>
                </a:pPr>
                <a:endParaRPr lang="en-US" dirty="0">
                  <a:ea typeface="ＭＳ Ｐゴシック" charset="-128"/>
                </a:endParaRPr>
              </a:p>
            </p:txBody>
          </p:sp>
        </mc:Choice>
        <mc:Fallback xmlns="">
          <p:sp>
            <p:nvSpPr>
              <p:cNvPr id="3074" name="Content Placeholder 2"/>
              <p:cNvSpPr>
                <a:spLocks noGrp="1" noRot="1" noChangeAspect="1" noMove="1" noResize="1" noEditPoints="1" noAdjustHandles="1" noChangeArrowheads="1" noChangeShapeType="1" noTextEdit="1"/>
              </p:cNvSpPr>
              <p:nvPr>
                <p:ph idx="1"/>
              </p:nvPr>
            </p:nvSpPr>
            <p:spPr>
              <a:xfrm>
                <a:off x="304800" y="762000"/>
                <a:ext cx="8763000" cy="3382963"/>
              </a:xfrm>
              <a:blipFill>
                <a:blip r:embed="rId2"/>
                <a:stretch>
                  <a:fillRect l="-1739" r="-1014" b="-47368"/>
                </a:stretch>
              </a:blipFill>
            </p:spPr>
            <p:txBody>
              <a:bodyPr/>
              <a:lstStyle/>
              <a:p>
                <a:r>
                  <a:rPr lang="en-US">
                    <a:noFill/>
                  </a:rPr>
                  <a:t> </a:t>
                </a:r>
              </a:p>
            </p:txBody>
          </p:sp>
        </mc:Fallback>
      </mc:AlternateContent>
    </p:spTree>
    <p:extLst>
      <p:ext uri="{BB962C8B-B14F-4D97-AF65-F5344CB8AC3E}">
        <p14:creationId xmlns:p14="http://schemas.microsoft.com/office/powerpoint/2010/main" val="1509428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457200" y="1798637"/>
            <a:ext cx="8458200" cy="3382963"/>
          </a:xfrm>
        </p:spPr>
        <p:txBody>
          <a:bodyPr/>
          <a:lstStyle/>
          <a:p>
            <a:pPr marL="0" indent="0" eaLnBrk="1" hangingPunct="1">
              <a:buNone/>
            </a:pPr>
            <a:r>
              <a:rPr lang="en-US" b="1" dirty="0">
                <a:ea typeface="ＭＳ Ｐゴシック" charset="-128"/>
              </a:rPr>
              <a:t>The upside-down BL forms under certain circumstances, e.g., in the presence of </a:t>
            </a:r>
            <a:r>
              <a:rPr lang="en-US" b="1" dirty="0">
                <a:solidFill>
                  <a:srgbClr val="FF0000"/>
                </a:solidFill>
                <a:ea typeface="ＭＳ Ｐゴシック" charset="-128"/>
              </a:rPr>
              <a:t>LLJs</a:t>
            </a:r>
            <a:r>
              <a:rPr lang="en-US" b="1" dirty="0">
                <a:ea typeface="ＭＳ Ｐゴシック" charset="-128"/>
              </a:rPr>
              <a:t> and </a:t>
            </a:r>
            <a:r>
              <a:rPr lang="en-US" b="1" dirty="0">
                <a:solidFill>
                  <a:srgbClr val="FF0000"/>
                </a:solidFill>
                <a:ea typeface="ＭＳ Ｐゴシック" charset="-128"/>
              </a:rPr>
              <a:t>clouds</a:t>
            </a:r>
            <a:r>
              <a:rPr lang="en-US" b="1" dirty="0">
                <a:ea typeface="ＭＳ Ｐゴシック" charset="-128"/>
              </a:rPr>
              <a:t> </a:t>
            </a:r>
            <a:r>
              <a:rPr lang="en-US" sz="2000" b="1" dirty="0">
                <a:ea typeface="ＭＳ Ｐゴシック" charset="-128"/>
              </a:rPr>
              <a:t>(</a:t>
            </a:r>
            <a:r>
              <a:rPr lang="en-US" sz="2000" dirty="0"/>
              <a:t>Hu et al., 2011, 2012, 2013a,b</a:t>
            </a:r>
            <a:r>
              <a:rPr lang="en-US" sz="2000" b="1" dirty="0">
                <a:ea typeface="ＭＳ Ｐゴシック" charset="-128"/>
              </a:rPr>
              <a:t>)</a:t>
            </a:r>
          </a:p>
          <a:p>
            <a:pPr eaLnBrk="1" hangingPunct="1"/>
            <a:r>
              <a:rPr lang="en-US" sz="2800" b="1" dirty="0">
                <a:solidFill>
                  <a:srgbClr val="3333FF"/>
                </a:solidFill>
                <a:ea typeface="ＭＳ Ｐゴシック" charset="-128"/>
              </a:rPr>
              <a:t>Impact of LLJs on O</a:t>
            </a:r>
            <a:r>
              <a:rPr lang="en-US" sz="2800" b="1" baseline="-25000" dirty="0">
                <a:solidFill>
                  <a:srgbClr val="3333FF"/>
                </a:solidFill>
                <a:ea typeface="ＭＳ Ｐゴシック" charset="-128"/>
              </a:rPr>
              <a:t>3</a:t>
            </a:r>
            <a:r>
              <a:rPr lang="en-US" sz="2800" b="1" dirty="0">
                <a:solidFill>
                  <a:srgbClr val="3333FF"/>
                </a:solidFill>
                <a:ea typeface="ＭＳ Ｐゴシック" charset="-128"/>
              </a:rPr>
              <a:t> in the eastern coast </a:t>
            </a:r>
            <a:r>
              <a:rPr lang="en-US" sz="2000" dirty="0">
                <a:solidFill>
                  <a:srgbClr val="3333FF"/>
                </a:solidFill>
                <a:ea typeface="ＭＳ Ｐゴシック" charset="-128"/>
              </a:rPr>
              <a:t>(</a:t>
            </a:r>
            <a:r>
              <a:rPr lang="en-US" sz="2000" dirty="0">
                <a:solidFill>
                  <a:srgbClr val="3333FF"/>
                </a:solidFill>
              </a:rPr>
              <a:t>Hu et al., 2013a)</a:t>
            </a:r>
            <a:endParaRPr lang="en-US" sz="2000" dirty="0">
              <a:solidFill>
                <a:srgbClr val="3333FF"/>
              </a:solidFill>
              <a:ea typeface="ＭＳ Ｐゴシック" charset="-128"/>
            </a:endParaRPr>
          </a:p>
          <a:p>
            <a:pPr eaLnBrk="1" hangingPunct="1"/>
            <a:r>
              <a:rPr lang="en-US" sz="2800" b="1" dirty="0">
                <a:ea typeface="ＭＳ Ｐゴシック" charset="-128"/>
              </a:rPr>
              <a:t>Impact of LLJs on UHI in the Great Plains</a:t>
            </a:r>
            <a:r>
              <a:rPr lang="en-US" sz="3600" b="1" dirty="0">
                <a:solidFill>
                  <a:srgbClr val="3333FF"/>
                </a:solidFill>
                <a:ea typeface="ＭＳ Ｐゴシック" charset="-128"/>
              </a:rPr>
              <a:t> </a:t>
            </a:r>
            <a:r>
              <a:rPr lang="en-US" sz="2000" dirty="0">
                <a:ea typeface="ＭＳ Ｐゴシック" charset="-128"/>
              </a:rPr>
              <a:t>(</a:t>
            </a:r>
            <a:r>
              <a:rPr lang="en-US" sz="2000" dirty="0"/>
              <a:t>Hu et al., 2013b)</a:t>
            </a:r>
            <a:endParaRPr lang="en-US" b="1" dirty="0">
              <a:solidFill>
                <a:srgbClr val="3333FF"/>
              </a:solidFill>
              <a:ea typeface="ＭＳ Ｐゴシック" charset="-128"/>
            </a:endParaRPr>
          </a:p>
          <a:p>
            <a:pPr lvl="1" eaLnBrk="1" hangingPunct="1"/>
            <a:endParaRPr lang="en-US" b="1" dirty="0">
              <a:solidFill>
                <a:srgbClr val="3333FF"/>
              </a:solidFill>
              <a:ea typeface="ＭＳ Ｐゴシック" charset="-128"/>
            </a:endParaRPr>
          </a:p>
          <a:p>
            <a:pPr eaLnBrk="1" hangingPunct="1"/>
            <a:endParaRPr lang="en-US" dirty="0">
              <a:solidFill>
                <a:srgbClr val="3333FF"/>
              </a:solidFill>
              <a:ea typeface="ＭＳ Ｐゴシック" charset="-128"/>
            </a:endParaRPr>
          </a:p>
          <a:p>
            <a:pPr eaLnBrk="1" hangingPunct="1">
              <a:buFont typeface="Arial" charset="0"/>
              <a:buNone/>
            </a:pPr>
            <a:r>
              <a:rPr lang="en-US" dirty="0">
                <a:ea typeface="ＭＳ Ｐゴシック" charset="-128"/>
              </a:rPr>
              <a:t>    </a:t>
            </a:r>
          </a:p>
          <a:p>
            <a:pPr eaLnBrk="1" hangingPunct="1">
              <a:buFont typeface="Arial" charset="0"/>
              <a:buNone/>
            </a:pPr>
            <a:endParaRPr lang="en-US" dirty="0">
              <a:ea typeface="ＭＳ Ｐゴシック" charset="-128"/>
            </a:endParaRPr>
          </a:p>
        </p:txBody>
      </p:sp>
      <p:sp>
        <p:nvSpPr>
          <p:cNvPr id="4" name="Title 3">
            <a:extLst>
              <a:ext uri="{FF2B5EF4-FFF2-40B4-BE49-F238E27FC236}">
                <a16:creationId xmlns:a16="http://schemas.microsoft.com/office/drawing/2014/main" id="{74B463F9-3C44-1B4E-B7A4-48D6EB4E1DE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52961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28600"/>
            <a:ext cx="9220200" cy="1143000"/>
          </a:xfrm>
        </p:spPr>
        <p:txBody>
          <a:bodyPr/>
          <a:lstStyle/>
          <a:p>
            <a:pPr eaLnBrk="1" hangingPunct="1"/>
            <a:r>
              <a:rPr lang="en-US" b="1" dirty="0">
                <a:solidFill>
                  <a:srgbClr val="3333FF"/>
                </a:solidFill>
                <a:ea typeface="ＭＳ Ｐゴシック" charset="-128"/>
              </a:rPr>
              <a:t>Impact of LLJs on O</a:t>
            </a:r>
            <a:r>
              <a:rPr lang="en-US" b="1" baseline="-25000" dirty="0">
                <a:solidFill>
                  <a:srgbClr val="3333FF"/>
                </a:solidFill>
                <a:ea typeface="ＭＳ Ｐゴシック" charset="-128"/>
              </a:rPr>
              <a:t>3</a:t>
            </a:r>
            <a:r>
              <a:rPr lang="en-US" b="1" dirty="0">
                <a:solidFill>
                  <a:srgbClr val="3333FF"/>
                </a:solidFill>
                <a:ea typeface="ＭＳ Ｐゴシック" charset="-128"/>
              </a:rPr>
              <a:t> in the eastern coast </a:t>
            </a:r>
            <a:r>
              <a:rPr lang="en-US" sz="3600" dirty="0">
                <a:solidFill>
                  <a:srgbClr val="3333FF"/>
                </a:solidFill>
                <a:ea typeface="ＭＳ Ｐゴシック" charset="-128"/>
              </a:rPr>
              <a:t>(</a:t>
            </a:r>
            <a:r>
              <a:rPr lang="en-US" sz="3600" dirty="0">
                <a:solidFill>
                  <a:srgbClr val="3333FF"/>
                </a:solidFill>
              </a:rPr>
              <a:t>Hu et al., 2012, 2013a)</a:t>
            </a:r>
            <a:endParaRPr lang="en-US" sz="3600" dirty="0">
              <a:solidFill>
                <a:srgbClr val="3333FF"/>
              </a:solidFill>
              <a:ea typeface="ＭＳ Ｐゴシック" charset="-128"/>
            </a:endParaRPr>
          </a:p>
        </p:txBody>
      </p:sp>
      <p:sp>
        <p:nvSpPr>
          <p:cNvPr id="11" name="TextBox 5"/>
          <p:cNvSpPr txBox="1">
            <a:spLocks noChangeArrowheads="1"/>
          </p:cNvSpPr>
          <p:nvPr/>
        </p:nvSpPr>
        <p:spPr bwMode="auto">
          <a:xfrm>
            <a:off x="304800" y="5940722"/>
            <a:ext cx="556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Figure: Air quality index during an ozone episode, </a:t>
            </a:r>
          </a:p>
          <a:p>
            <a:r>
              <a:rPr lang="en-US" dirty="0"/>
              <a:t>Ryan and Piety, (2001)</a:t>
            </a:r>
            <a:endParaRPr lang="en-US" baseline="-25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32367"/>
            <a:ext cx="4973979" cy="450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86400" y="3191470"/>
            <a:ext cx="3581400" cy="923330"/>
          </a:xfrm>
          <a:prstGeom prst="rect">
            <a:avLst/>
          </a:prstGeom>
        </p:spPr>
        <p:txBody>
          <a:bodyPr wrap="square">
            <a:spAutoFit/>
          </a:bodyPr>
          <a:lstStyle/>
          <a:p>
            <a:r>
              <a:rPr lang="en-US" dirty="0"/>
              <a:t>High O</a:t>
            </a:r>
            <a:r>
              <a:rPr lang="en-US" baseline="-25000" dirty="0"/>
              <a:t>3</a:t>
            </a:r>
            <a:r>
              <a:rPr lang="en-US" dirty="0"/>
              <a:t> episodes and LLJs occur frequently in the  eastern costal area. </a:t>
            </a:r>
          </a:p>
        </p:txBody>
      </p:sp>
    </p:spTree>
    <p:extLst>
      <p:ext uri="{BB962C8B-B14F-4D97-AF65-F5344CB8AC3E}">
        <p14:creationId xmlns:p14="http://schemas.microsoft.com/office/powerpoint/2010/main" val="3494062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28600"/>
            <a:ext cx="9220200" cy="1143000"/>
          </a:xfrm>
        </p:spPr>
        <p:txBody>
          <a:bodyPr/>
          <a:lstStyle/>
          <a:p>
            <a:pPr eaLnBrk="1" hangingPunct="1"/>
            <a:r>
              <a:rPr lang="en-US" dirty="0">
                <a:solidFill>
                  <a:srgbClr val="3333FF"/>
                </a:solidFill>
                <a:ea typeface="ＭＳ Ｐゴシック" charset="-128"/>
              </a:rPr>
              <a:t>LLJs formation in the eastern coast </a:t>
            </a:r>
            <a:endParaRPr lang="en-US" baseline="-25000" dirty="0">
              <a:solidFill>
                <a:srgbClr val="3333FF"/>
              </a:solidFill>
              <a:ea typeface="ＭＳ Ｐゴシック" charset="-128"/>
            </a:endParaRPr>
          </a:p>
        </p:txBody>
      </p:sp>
      <p:sp>
        <p:nvSpPr>
          <p:cNvPr id="11" name="TextBox 5"/>
          <p:cNvSpPr txBox="1">
            <a:spLocks noChangeArrowheads="1"/>
          </p:cNvSpPr>
          <p:nvPr/>
        </p:nvSpPr>
        <p:spPr bwMode="auto">
          <a:xfrm>
            <a:off x="762000" y="5867400"/>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Thermal wind contributed to the formation of the Mid-Atlantic costal LLJs</a:t>
            </a:r>
          </a:p>
          <a:p>
            <a:r>
              <a:rPr lang="en-US" dirty="0"/>
              <a:t>The </a:t>
            </a:r>
            <a:r>
              <a:rPr lang="en-US" dirty="0" err="1"/>
              <a:t>meridional</a:t>
            </a:r>
            <a:r>
              <a:rPr lang="en-US" dirty="0"/>
              <a:t> variation of the </a:t>
            </a:r>
            <a:r>
              <a:rPr lang="en-US" dirty="0" err="1"/>
              <a:t>Coriolis</a:t>
            </a:r>
            <a:r>
              <a:rPr lang="en-US" dirty="0"/>
              <a:t> parameter may also accelerate LLJs</a:t>
            </a:r>
            <a:endParaRPr lang="en-US" baseline="-25000" dirty="0"/>
          </a:p>
        </p:txBody>
      </p:sp>
      <p:grpSp>
        <p:nvGrpSpPr>
          <p:cNvPr id="2" name="Group 1"/>
          <p:cNvGrpSpPr/>
          <p:nvPr/>
        </p:nvGrpSpPr>
        <p:grpSpPr>
          <a:xfrm>
            <a:off x="2514600" y="1219200"/>
            <a:ext cx="7010400" cy="4343400"/>
            <a:chOff x="914400" y="1676400"/>
            <a:chExt cx="7467600" cy="373380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333"/>
            <a:stretch/>
          </p:blipFill>
          <p:spPr bwMode="auto">
            <a:xfrm>
              <a:off x="914400" y="1676400"/>
              <a:ext cx="7467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4191000" y="22860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b="1" dirty="0">
                  <a:solidFill>
                    <a:srgbClr val="3333FF"/>
                  </a:solidFill>
                </a:rPr>
                <a:t>Cold</a:t>
              </a:r>
              <a:endParaRPr lang="en-US" b="1" baseline="-25000" dirty="0">
                <a:solidFill>
                  <a:srgbClr val="3333FF"/>
                </a:solidFill>
              </a:endParaRPr>
            </a:p>
          </p:txBody>
        </p:sp>
        <p:sp>
          <p:nvSpPr>
            <p:cNvPr id="7" name="TextBox 6"/>
            <p:cNvSpPr txBox="1">
              <a:spLocks noChangeArrowheads="1"/>
            </p:cNvSpPr>
            <p:nvPr/>
          </p:nvSpPr>
          <p:spPr bwMode="auto">
            <a:xfrm>
              <a:off x="6858000" y="22860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b="1" dirty="0">
                  <a:solidFill>
                    <a:srgbClr val="FF0000"/>
                  </a:solidFill>
                </a:rPr>
                <a:t>Warm</a:t>
              </a:r>
              <a:endParaRPr lang="en-US" b="1" baseline="-25000" dirty="0">
                <a:solidFill>
                  <a:srgbClr val="FF0000"/>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94" y="1258670"/>
            <a:ext cx="3469394" cy="4913530"/>
          </a:xfrm>
          <a:prstGeom prst="rect">
            <a:avLst/>
          </a:prstGeom>
        </p:spPr>
      </p:pic>
    </p:spTree>
    <p:extLst>
      <p:ext uri="{BB962C8B-B14F-4D97-AF65-F5344CB8AC3E}">
        <p14:creationId xmlns:p14="http://schemas.microsoft.com/office/powerpoint/2010/main" val="3115598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ll-size image (44 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8" y="1265709"/>
            <a:ext cx="3133162" cy="4830291"/>
          </a:xfrm>
          <a:prstGeom prst="rect">
            <a:avLst/>
          </a:prstGeom>
          <a:noFill/>
          <a:extLst>
            <a:ext uri="{909E8E84-426E-40DD-AFC4-6F175D3DCCD1}">
              <a14:hiddenFill xmlns:a14="http://schemas.microsoft.com/office/drawing/2010/main">
                <a:solidFill>
                  <a:srgbClr val="FFFFFF"/>
                </a:solidFill>
              </a14:hiddenFill>
            </a:ext>
          </a:extLst>
        </p:spPr>
      </p:pic>
      <p:sp>
        <p:nvSpPr>
          <p:cNvPr id="5122" name="Title 1"/>
          <p:cNvSpPr>
            <a:spLocks noGrp="1"/>
          </p:cNvSpPr>
          <p:nvPr>
            <p:ph type="title"/>
          </p:nvPr>
        </p:nvSpPr>
        <p:spPr>
          <a:xfrm>
            <a:off x="-381000" y="228600"/>
            <a:ext cx="9906000" cy="1143000"/>
          </a:xfrm>
        </p:spPr>
        <p:txBody>
          <a:bodyPr/>
          <a:lstStyle/>
          <a:p>
            <a:pPr eaLnBrk="1" hangingPunct="1"/>
            <a:r>
              <a:rPr lang="en-US" dirty="0">
                <a:solidFill>
                  <a:srgbClr val="3333FF"/>
                </a:solidFill>
                <a:ea typeface="ＭＳ Ｐゴシック" charset="-128"/>
              </a:rPr>
              <a:t>Case study of August 10, 2010,</a:t>
            </a:r>
            <a:br>
              <a:rPr lang="en-US" dirty="0">
                <a:solidFill>
                  <a:srgbClr val="3333FF"/>
                </a:solidFill>
                <a:ea typeface="ＭＳ Ｐゴシック" charset="-128"/>
              </a:rPr>
            </a:br>
            <a:r>
              <a:rPr lang="en-US" dirty="0">
                <a:solidFill>
                  <a:srgbClr val="3333FF"/>
                </a:solidFill>
                <a:ea typeface="ＭＳ Ｐゴシック" charset="-128"/>
              </a:rPr>
              <a:t>Observation</a:t>
            </a:r>
            <a:endParaRPr lang="en-US" baseline="-25000" dirty="0">
              <a:solidFill>
                <a:srgbClr val="3333FF"/>
              </a:solidFill>
              <a:ea typeface="ＭＳ Ｐゴシック" charset="-128"/>
            </a:endParaRPr>
          </a:p>
        </p:txBody>
      </p:sp>
      <p:sp>
        <p:nvSpPr>
          <p:cNvPr id="11" name="TextBox 5"/>
          <p:cNvSpPr txBox="1">
            <a:spLocks noChangeArrowheads="1"/>
          </p:cNvSpPr>
          <p:nvPr/>
        </p:nvSpPr>
        <p:spPr bwMode="auto">
          <a:xfrm>
            <a:off x="434226" y="6183868"/>
            <a:ext cx="8938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The LLJ played an important role in vertical O</a:t>
            </a:r>
            <a:r>
              <a:rPr lang="en-US" baseline="-25000" dirty="0"/>
              <a:t>3</a:t>
            </a:r>
            <a:r>
              <a:rPr lang="en-US" dirty="0"/>
              <a:t> redistribution (Hu et al., 2013a)</a:t>
            </a:r>
            <a:endParaRPr lang="en-US" baseline="-25000" dirty="0"/>
          </a:p>
        </p:txBody>
      </p:sp>
      <p:pic>
        <p:nvPicPr>
          <p:cNvPr id="5" name="Picture 4" descr="Description: ProfileVariable_12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828800"/>
            <a:ext cx="5908308" cy="34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308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220200" cy="1143000"/>
          </a:xfrm>
        </p:spPr>
        <p:txBody>
          <a:bodyPr/>
          <a:lstStyle/>
          <a:p>
            <a:pPr eaLnBrk="1" hangingPunct="1"/>
            <a:r>
              <a:rPr lang="en-US" dirty="0">
                <a:solidFill>
                  <a:srgbClr val="3333FF"/>
                </a:solidFill>
                <a:ea typeface="ＭＳ Ｐゴシック" charset="-128"/>
              </a:rPr>
              <a:t>Case study of August 10, 2010</a:t>
            </a:r>
            <a:endParaRPr lang="en-US" baseline="-25000" dirty="0">
              <a:solidFill>
                <a:srgbClr val="3333FF"/>
              </a:solidFill>
              <a:ea typeface="ＭＳ Ｐゴシック" charset="-128"/>
            </a:endParaRPr>
          </a:p>
        </p:txBody>
      </p:sp>
      <p:sp>
        <p:nvSpPr>
          <p:cNvPr id="11" name="TextBox 5"/>
          <p:cNvSpPr txBox="1">
            <a:spLocks noChangeArrowheads="1"/>
          </p:cNvSpPr>
          <p:nvPr/>
        </p:nvSpPr>
        <p:spPr bwMode="auto">
          <a:xfrm>
            <a:off x="94134" y="6107668"/>
            <a:ext cx="8938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sz="1600" dirty="0"/>
              <a:t>Nocturnal O</a:t>
            </a:r>
            <a:r>
              <a:rPr lang="en-US" sz="1600" baseline="-25000" dirty="0"/>
              <a:t>3</a:t>
            </a:r>
            <a:r>
              <a:rPr lang="en-US" sz="1600" dirty="0"/>
              <a:t> maxima occurred concurrently at multiple sites along the corridor and advection can not explain (Hu et al., 2013a)</a:t>
            </a:r>
            <a:endParaRPr lang="en-US" sz="1600" baseline="-25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036" y="228599"/>
            <a:ext cx="4749744" cy="672682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56" t="20504" r="5570" b="18717"/>
          <a:stretch/>
        </p:blipFill>
        <p:spPr>
          <a:xfrm>
            <a:off x="-457200" y="967734"/>
            <a:ext cx="5515224" cy="5128266"/>
          </a:xfrm>
          <a:prstGeom prst="rect">
            <a:avLst/>
          </a:prstGeom>
        </p:spPr>
      </p:pic>
    </p:spTree>
    <p:extLst>
      <p:ext uri="{BB962C8B-B14F-4D97-AF65-F5344CB8AC3E}">
        <p14:creationId xmlns:p14="http://schemas.microsoft.com/office/powerpoint/2010/main" val="4267905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28600"/>
            <a:ext cx="9220200" cy="1143000"/>
          </a:xfrm>
        </p:spPr>
        <p:txBody>
          <a:bodyPr/>
          <a:lstStyle/>
          <a:p>
            <a:pPr eaLnBrk="1" hangingPunct="1"/>
            <a:r>
              <a:rPr lang="en-US" dirty="0">
                <a:solidFill>
                  <a:srgbClr val="3333FF"/>
                </a:solidFill>
                <a:ea typeface="ＭＳ Ｐゴシック" charset="-128"/>
              </a:rPr>
              <a:t>Case study of August 10, 2010,</a:t>
            </a:r>
            <a:br>
              <a:rPr lang="en-US" dirty="0">
                <a:solidFill>
                  <a:srgbClr val="3333FF"/>
                </a:solidFill>
                <a:ea typeface="ＭＳ Ｐゴシック" charset="-128"/>
              </a:rPr>
            </a:br>
            <a:r>
              <a:rPr lang="en-US" dirty="0">
                <a:solidFill>
                  <a:srgbClr val="3333FF"/>
                </a:solidFill>
                <a:ea typeface="ＭＳ Ｐゴシック" charset="-128"/>
              </a:rPr>
              <a:t>1D simulations</a:t>
            </a:r>
            <a:endParaRPr lang="en-US" baseline="-25000" dirty="0">
              <a:solidFill>
                <a:srgbClr val="3333FF"/>
              </a:solidFill>
              <a:ea typeface="ＭＳ Ｐゴシック" charset="-128"/>
            </a:endParaRPr>
          </a:p>
        </p:txBody>
      </p:sp>
      <p:sp>
        <p:nvSpPr>
          <p:cNvPr id="11" name="TextBox 5"/>
          <p:cNvSpPr txBox="1">
            <a:spLocks noChangeArrowheads="1"/>
          </p:cNvSpPr>
          <p:nvPr/>
        </p:nvSpPr>
        <p:spPr bwMode="auto">
          <a:xfrm>
            <a:off x="304800" y="6107668"/>
            <a:ext cx="830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The 1D simulations capture the main features associated with the LLJ.</a:t>
            </a:r>
            <a:endParaRPr lang="en-US" baseline="-25000" dirty="0"/>
          </a:p>
        </p:txBody>
      </p:sp>
      <p:sp>
        <p:nvSpPr>
          <p:cNvPr id="6" name="TextBox 5"/>
          <p:cNvSpPr txBox="1">
            <a:spLocks noChangeArrowheads="1"/>
          </p:cNvSpPr>
          <p:nvPr/>
        </p:nvSpPr>
        <p:spPr bwMode="auto">
          <a:xfrm>
            <a:off x="5029200" y="2858869"/>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solidFill>
                  <a:srgbClr val="FF0000"/>
                </a:solidFill>
              </a:rPr>
              <a:t>Control    : Calm condition, no LLJ</a:t>
            </a:r>
          </a:p>
          <a:p>
            <a:r>
              <a:rPr lang="en-US" dirty="0"/>
              <a:t>Sensitivity: with LLJ</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30893"/>
            <a:ext cx="5000625" cy="4676775"/>
          </a:xfrm>
          <a:prstGeom prst="rect">
            <a:avLst/>
          </a:prstGeom>
        </p:spPr>
      </p:pic>
    </p:spTree>
    <p:extLst>
      <p:ext uri="{BB962C8B-B14F-4D97-AF65-F5344CB8AC3E}">
        <p14:creationId xmlns:p14="http://schemas.microsoft.com/office/powerpoint/2010/main" val="3635151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28600"/>
            <a:ext cx="9220200" cy="1143000"/>
          </a:xfrm>
        </p:spPr>
        <p:txBody>
          <a:bodyPr/>
          <a:lstStyle/>
          <a:p>
            <a:pPr eaLnBrk="1" hangingPunct="1"/>
            <a:r>
              <a:rPr lang="en-US" dirty="0">
                <a:solidFill>
                  <a:srgbClr val="3333FF"/>
                </a:solidFill>
                <a:ea typeface="ＭＳ Ｐゴシック" charset="-128"/>
              </a:rPr>
              <a:t>Simulated profiles of O</a:t>
            </a:r>
            <a:r>
              <a:rPr lang="en-US" baseline="-25000" dirty="0">
                <a:solidFill>
                  <a:srgbClr val="3333FF"/>
                </a:solidFill>
                <a:ea typeface="ＭＳ Ｐゴシック" charset="-128"/>
              </a:rPr>
              <a:t>3</a:t>
            </a:r>
            <a:r>
              <a:rPr lang="en-US" dirty="0">
                <a:solidFill>
                  <a:srgbClr val="3333FF"/>
                </a:solidFill>
                <a:ea typeface="ＭＳ Ｐゴシック" charset="-128"/>
              </a:rPr>
              <a:t> w/o &amp; with LLJ</a:t>
            </a:r>
            <a:endParaRPr lang="en-US" baseline="-25000" dirty="0">
              <a:solidFill>
                <a:srgbClr val="3333FF"/>
              </a:solidFill>
              <a:ea typeface="ＭＳ Ｐゴシック" charset="-128"/>
            </a:endParaRPr>
          </a:p>
        </p:txBody>
      </p:sp>
      <p:sp>
        <p:nvSpPr>
          <p:cNvPr id="11" name="TextBox 5"/>
          <p:cNvSpPr txBox="1">
            <a:spLocks noChangeArrowheads="1"/>
          </p:cNvSpPr>
          <p:nvPr/>
        </p:nvSpPr>
        <p:spPr bwMode="auto">
          <a:xfrm>
            <a:off x="76200" y="5715000"/>
            <a:ext cx="9067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solidFill>
                  <a:srgbClr val="FF0000"/>
                </a:solidFill>
              </a:rPr>
              <a:t>LLJ reduces the RL O</a:t>
            </a:r>
            <a:r>
              <a:rPr lang="en-US" baseline="-25000" dirty="0">
                <a:solidFill>
                  <a:srgbClr val="FF0000"/>
                </a:solidFill>
              </a:rPr>
              <a:t>3</a:t>
            </a:r>
            <a:r>
              <a:rPr lang="en-US" dirty="0">
                <a:solidFill>
                  <a:srgbClr val="FF0000"/>
                </a:solidFill>
              </a:rPr>
              <a:t> substantially. Downward transported O</a:t>
            </a:r>
            <a:r>
              <a:rPr lang="en-US" baseline="-25000" dirty="0">
                <a:solidFill>
                  <a:srgbClr val="FF0000"/>
                </a:solidFill>
              </a:rPr>
              <a:t>3</a:t>
            </a:r>
            <a:r>
              <a:rPr lang="en-US" dirty="0">
                <a:solidFill>
                  <a:srgbClr val="FF0000"/>
                </a:solidFill>
              </a:rPr>
              <a:t> is removed near the surface by dry deposition and chemistry reactions. Consequently the BL O</a:t>
            </a:r>
            <a:r>
              <a:rPr lang="en-US" baseline="-25000" dirty="0">
                <a:solidFill>
                  <a:srgbClr val="FF0000"/>
                </a:solidFill>
              </a:rPr>
              <a:t>3</a:t>
            </a:r>
            <a:r>
              <a:rPr lang="en-US" dirty="0">
                <a:solidFill>
                  <a:srgbClr val="FF0000"/>
                </a:solidFill>
              </a:rPr>
              <a:t> on the following day is reduced. </a:t>
            </a:r>
          </a:p>
        </p:txBody>
      </p:sp>
      <p:grpSp>
        <p:nvGrpSpPr>
          <p:cNvPr id="4" name="Group 3"/>
          <p:cNvGrpSpPr/>
          <p:nvPr/>
        </p:nvGrpSpPr>
        <p:grpSpPr>
          <a:xfrm>
            <a:off x="1063500" y="1371600"/>
            <a:ext cx="6629400" cy="4191000"/>
            <a:chOff x="1063500" y="1447800"/>
            <a:chExt cx="6629400" cy="4191000"/>
          </a:xfrm>
        </p:grpSpPr>
        <p:sp>
          <p:nvSpPr>
            <p:cNvPr id="5" name="TextBox 5"/>
            <p:cNvSpPr txBox="1">
              <a:spLocks noChangeArrowheads="1"/>
            </p:cNvSpPr>
            <p:nvPr/>
          </p:nvSpPr>
          <p:spPr bwMode="auto">
            <a:xfrm>
              <a:off x="2327314" y="1447800"/>
              <a:ext cx="1787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Calm condition</a:t>
              </a:r>
              <a:endParaRPr lang="en-US" baseline="-25000" dirty="0"/>
            </a:p>
          </p:txBody>
        </p:sp>
        <p:sp>
          <p:nvSpPr>
            <p:cNvPr id="6" name="TextBox 5"/>
            <p:cNvSpPr txBox="1">
              <a:spLocks noChangeArrowheads="1"/>
            </p:cNvSpPr>
            <p:nvPr/>
          </p:nvSpPr>
          <p:spPr bwMode="auto">
            <a:xfrm>
              <a:off x="5562600" y="1447800"/>
              <a:ext cx="1787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With LLJ</a:t>
              </a:r>
              <a:endParaRPr lang="en-US" baseline="-25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500" y="1828800"/>
              <a:ext cx="6629400" cy="3810000"/>
            </a:xfrm>
            <a:prstGeom prst="rect">
              <a:avLst/>
            </a:prstGeom>
          </p:spPr>
        </p:pic>
      </p:grpSp>
    </p:spTree>
    <p:extLst>
      <p:ext uri="{BB962C8B-B14F-4D97-AF65-F5344CB8AC3E}">
        <p14:creationId xmlns:p14="http://schemas.microsoft.com/office/powerpoint/2010/main" val="3632996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28600"/>
            <a:ext cx="9220200" cy="1143000"/>
          </a:xfrm>
        </p:spPr>
        <p:txBody>
          <a:bodyPr/>
          <a:lstStyle/>
          <a:p>
            <a:pPr eaLnBrk="1" hangingPunct="1"/>
            <a:r>
              <a:rPr lang="en-US" dirty="0">
                <a:solidFill>
                  <a:srgbClr val="3333FF"/>
                </a:solidFill>
                <a:ea typeface="ＭＳ Ｐゴシック" charset="-128"/>
              </a:rPr>
              <a:t>Time-height diagrams of simulated O</a:t>
            </a:r>
            <a:r>
              <a:rPr lang="en-US" baseline="-25000" dirty="0">
                <a:solidFill>
                  <a:srgbClr val="3333FF"/>
                </a:solidFill>
                <a:ea typeface="ＭＳ Ｐゴシック" charset="-128"/>
              </a:rPr>
              <a:t>3</a:t>
            </a:r>
          </a:p>
        </p:txBody>
      </p:sp>
      <p:sp>
        <p:nvSpPr>
          <p:cNvPr id="11" name="TextBox 5"/>
          <p:cNvSpPr txBox="1">
            <a:spLocks noChangeArrowheads="1"/>
          </p:cNvSpPr>
          <p:nvPr/>
        </p:nvSpPr>
        <p:spPr bwMode="auto">
          <a:xfrm>
            <a:off x="609600" y="6019800"/>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solidFill>
                  <a:srgbClr val="FF0000"/>
                </a:solidFill>
              </a:rPr>
              <a:t>The RL is not a reservoir of O</a:t>
            </a:r>
            <a:r>
              <a:rPr lang="en-US" baseline="-25000" dirty="0">
                <a:solidFill>
                  <a:srgbClr val="FF0000"/>
                </a:solidFill>
              </a:rPr>
              <a:t>3</a:t>
            </a:r>
            <a:r>
              <a:rPr lang="en-US" dirty="0">
                <a:solidFill>
                  <a:srgbClr val="FF0000"/>
                </a:solidFill>
              </a:rPr>
              <a:t> in the presence of a strong LLJ (Hu et al., 2013a)</a:t>
            </a:r>
            <a:endParaRPr lang="en-US" baseline="-25000" dirty="0">
              <a:solidFill>
                <a:srgbClr val="FF0000"/>
              </a:solidFill>
            </a:endParaRPr>
          </a:p>
        </p:txBody>
      </p:sp>
      <p:sp>
        <p:nvSpPr>
          <p:cNvPr id="5" name="TextBox 5"/>
          <p:cNvSpPr txBox="1">
            <a:spLocks noChangeArrowheads="1"/>
          </p:cNvSpPr>
          <p:nvPr/>
        </p:nvSpPr>
        <p:spPr bwMode="auto">
          <a:xfrm>
            <a:off x="381000" y="2078714"/>
            <a:ext cx="1787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Calm condition</a:t>
            </a:r>
            <a:endParaRPr lang="en-US" baseline="-25000" dirty="0"/>
          </a:p>
        </p:txBody>
      </p:sp>
      <p:sp>
        <p:nvSpPr>
          <p:cNvPr id="6" name="TextBox 5"/>
          <p:cNvSpPr txBox="1">
            <a:spLocks noChangeArrowheads="1"/>
          </p:cNvSpPr>
          <p:nvPr/>
        </p:nvSpPr>
        <p:spPr bwMode="auto">
          <a:xfrm>
            <a:off x="803314" y="4038600"/>
            <a:ext cx="11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t>With LLJ</a:t>
            </a:r>
            <a:endParaRPr lang="en-US" baseline="-25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714" y="1219200"/>
            <a:ext cx="5826086" cy="4866913"/>
          </a:xfrm>
          <a:prstGeom prst="rect">
            <a:avLst/>
          </a:prstGeom>
        </p:spPr>
      </p:pic>
    </p:spTree>
    <p:extLst>
      <p:ext uri="{BB962C8B-B14F-4D97-AF65-F5344CB8AC3E}">
        <p14:creationId xmlns:p14="http://schemas.microsoft.com/office/powerpoint/2010/main" val="67634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C1A03-CAFE-4F6B-B011-C0C9D7C6284D}"/>
              </a:ext>
            </a:extLst>
          </p:cNvPr>
          <p:cNvSpPr>
            <a:spLocks noGrp="1"/>
          </p:cNvSpPr>
          <p:nvPr>
            <p:ph type="sldNum" sz="quarter" idx="12"/>
          </p:nvPr>
        </p:nvSpPr>
        <p:spPr/>
        <p:txBody>
          <a:bodyPr/>
          <a:lstStyle/>
          <a:p>
            <a:fld id="{9EAA5909-EE78-496F-B1BB-6776DFB513FA}" type="slidenum">
              <a:rPr lang="en-US" smtClean="0"/>
              <a:t>4</a:t>
            </a:fld>
            <a:endParaRPr lang="en-US"/>
          </a:p>
        </p:txBody>
      </p:sp>
      <p:sp>
        <p:nvSpPr>
          <p:cNvPr id="3" name="Rectangle 2">
            <a:extLst>
              <a:ext uri="{FF2B5EF4-FFF2-40B4-BE49-F238E27FC236}">
                <a16:creationId xmlns:a16="http://schemas.microsoft.com/office/drawing/2014/main" id="{A835F77D-C006-43B5-989E-3C25D2AB552A}"/>
              </a:ext>
            </a:extLst>
          </p:cNvPr>
          <p:cNvSpPr/>
          <p:nvPr/>
        </p:nvSpPr>
        <p:spPr>
          <a:xfrm>
            <a:off x="1" y="857251"/>
            <a:ext cx="9146327" cy="646331"/>
          </a:xfrm>
          <a:prstGeom prst="rect">
            <a:avLst/>
          </a:prstGeom>
        </p:spPr>
        <p:txBody>
          <a:bodyPr wrap="square">
            <a:spAutoFit/>
          </a:bodyPr>
          <a:lstStyle/>
          <a:p>
            <a:r>
              <a:rPr lang="en-US" sz="3600" b="1" dirty="0">
                <a:cs typeface="Arial" panose="020B0604020202020204" pitchFamily="34" charset="0"/>
              </a:rPr>
              <a:t>Smoke Plume Stacks</a:t>
            </a:r>
          </a:p>
        </p:txBody>
      </p:sp>
      <p:pic>
        <p:nvPicPr>
          <p:cNvPr id="4" name="Picture 8">
            <a:extLst>
              <a:ext uri="{FF2B5EF4-FFF2-40B4-BE49-F238E27FC236}">
                <a16:creationId xmlns:a16="http://schemas.microsoft.com/office/drawing/2014/main" id="{DA37E704-1B15-4F29-9B46-E002C31E7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95" b="5507"/>
          <a:stretch/>
        </p:blipFill>
        <p:spPr bwMode="auto">
          <a:xfrm>
            <a:off x="355805" y="1719720"/>
            <a:ext cx="2825771" cy="40044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A1464FF-DF96-4D23-9182-9815203D972B}"/>
              </a:ext>
            </a:extLst>
          </p:cNvPr>
          <p:cNvSpPr/>
          <p:nvPr/>
        </p:nvSpPr>
        <p:spPr>
          <a:xfrm>
            <a:off x="237931" y="1719719"/>
            <a:ext cx="3016121" cy="9290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0F6D5D-6037-4949-BD48-CB7B98B2BFB3}"/>
              </a:ext>
            </a:extLst>
          </p:cNvPr>
          <p:cNvSpPr txBox="1"/>
          <p:nvPr/>
        </p:nvSpPr>
        <p:spPr>
          <a:xfrm>
            <a:off x="3593404" y="1392439"/>
            <a:ext cx="5338941" cy="5355312"/>
          </a:xfrm>
          <a:prstGeom prst="rect">
            <a:avLst/>
          </a:prstGeom>
          <a:noFill/>
        </p:spPr>
        <p:txBody>
          <a:bodyPr wrap="square" rtlCol="0">
            <a:spAutoFit/>
          </a:bodyPr>
          <a:lstStyle/>
          <a:p>
            <a:r>
              <a:rPr lang="en-US" b="1" dirty="0"/>
              <a:t>(a) Fanning: </a:t>
            </a:r>
            <a:r>
              <a:rPr lang="en-US" dirty="0"/>
              <a:t>In the early morning, the winds are light, and the radiation inversion extends from the surface to well above the height of the smokestack. In this stable environment, there is little up and down motion. So, this smoke spread horizontally rather than vertically. When viewed from above, the smoke plume resembles the shape of a fan.</a:t>
            </a:r>
          </a:p>
          <a:p>
            <a:endParaRPr lang="en-US" dirty="0"/>
          </a:p>
          <a:p>
            <a:r>
              <a:rPr lang="en-US" dirty="0"/>
              <a:t>- A fanning plume occurs during stable conditions and is characterized by long, flat streams of pollutant emissions. Because atmospheric pressure is stable, there is neither a tendency for emissions to rise nor descend permitting (horizontal) wind velocity to transport and disperse the pollutant. Fanning plumes are usually seen during the early morning hours just before the sun begins to warm the atmosphere and winds are light</a:t>
            </a:r>
          </a:p>
        </p:txBody>
      </p:sp>
    </p:spTree>
    <p:extLst>
      <p:ext uri="{BB962C8B-B14F-4D97-AF65-F5344CB8AC3E}">
        <p14:creationId xmlns:p14="http://schemas.microsoft.com/office/powerpoint/2010/main" val="1637581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457200" y="1798637"/>
            <a:ext cx="8458200" cy="3382963"/>
          </a:xfrm>
        </p:spPr>
        <p:txBody>
          <a:bodyPr/>
          <a:lstStyle/>
          <a:p>
            <a:pPr marL="0" indent="0" eaLnBrk="1" hangingPunct="1">
              <a:buNone/>
            </a:pPr>
            <a:r>
              <a:rPr lang="en-US" b="1" dirty="0">
                <a:ea typeface="ＭＳ Ｐゴシック" charset="-128"/>
              </a:rPr>
              <a:t>The upside-down BL forms under certain circumstances, e.g., in the presence of </a:t>
            </a:r>
            <a:r>
              <a:rPr lang="en-US" b="1" dirty="0">
                <a:solidFill>
                  <a:srgbClr val="FF0000"/>
                </a:solidFill>
                <a:ea typeface="ＭＳ Ｐゴシック" charset="-128"/>
              </a:rPr>
              <a:t>LLJs</a:t>
            </a:r>
            <a:r>
              <a:rPr lang="en-US" b="1" dirty="0">
                <a:ea typeface="ＭＳ Ｐゴシック" charset="-128"/>
              </a:rPr>
              <a:t> and </a:t>
            </a:r>
            <a:r>
              <a:rPr lang="en-US" b="1" dirty="0">
                <a:solidFill>
                  <a:srgbClr val="FF0000"/>
                </a:solidFill>
                <a:ea typeface="ＭＳ Ｐゴシック" charset="-128"/>
              </a:rPr>
              <a:t>clouds</a:t>
            </a:r>
            <a:r>
              <a:rPr lang="en-US" b="1" dirty="0">
                <a:ea typeface="ＭＳ Ｐゴシック" charset="-128"/>
              </a:rPr>
              <a:t> </a:t>
            </a:r>
            <a:r>
              <a:rPr lang="en-US" sz="2000" b="1" dirty="0">
                <a:ea typeface="ＭＳ Ｐゴシック" charset="-128"/>
              </a:rPr>
              <a:t>(</a:t>
            </a:r>
            <a:r>
              <a:rPr lang="en-US" sz="2000" dirty="0"/>
              <a:t>Hu et al., 2011, 2012, 2013a,b</a:t>
            </a:r>
            <a:r>
              <a:rPr lang="en-US" sz="2000" b="1" dirty="0">
                <a:ea typeface="ＭＳ Ｐゴシック" charset="-128"/>
              </a:rPr>
              <a:t>)</a:t>
            </a:r>
          </a:p>
          <a:p>
            <a:pPr eaLnBrk="1" hangingPunct="1"/>
            <a:r>
              <a:rPr lang="en-US" sz="2800" b="1" dirty="0">
                <a:ea typeface="ＭＳ Ｐゴシック" charset="-128"/>
              </a:rPr>
              <a:t>Impact of LLJs on O</a:t>
            </a:r>
            <a:r>
              <a:rPr lang="en-US" sz="2800" b="1" baseline="-25000" dirty="0">
                <a:ea typeface="ＭＳ Ｐゴシック" charset="-128"/>
              </a:rPr>
              <a:t>3</a:t>
            </a:r>
            <a:r>
              <a:rPr lang="en-US" sz="2800" b="1" dirty="0">
                <a:ea typeface="ＭＳ Ｐゴシック" charset="-128"/>
              </a:rPr>
              <a:t> in the eastern coast </a:t>
            </a:r>
            <a:r>
              <a:rPr lang="en-US" sz="2000" dirty="0">
                <a:ea typeface="ＭＳ Ｐゴシック" charset="-128"/>
              </a:rPr>
              <a:t>(</a:t>
            </a:r>
            <a:r>
              <a:rPr lang="en-US" sz="2000" dirty="0"/>
              <a:t>Hu et al., 2013a)</a:t>
            </a:r>
            <a:endParaRPr lang="en-US" sz="2000" dirty="0">
              <a:ea typeface="ＭＳ Ｐゴシック" charset="-128"/>
            </a:endParaRPr>
          </a:p>
          <a:p>
            <a:pPr eaLnBrk="1" hangingPunct="1"/>
            <a:r>
              <a:rPr lang="en-US" sz="2800" b="1" dirty="0">
                <a:solidFill>
                  <a:srgbClr val="3333FF"/>
                </a:solidFill>
                <a:ea typeface="ＭＳ Ｐゴシック" charset="-128"/>
              </a:rPr>
              <a:t>Impact of LLJs on UHI in the Great Plains</a:t>
            </a:r>
            <a:r>
              <a:rPr lang="en-US" sz="3600" b="1" dirty="0">
                <a:solidFill>
                  <a:srgbClr val="3333FF"/>
                </a:solidFill>
                <a:ea typeface="ＭＳ Ｐゴシック" charset="-128"/>
              </a:rPr>
              <a:t> </a:t>
            </a:r>
            <a:r>
              <a:rPr lang="en-US" sz="2000" dirty="0">
                <a:solidFill>
                  <a:srgbClr val="3333FF"/>
                </a:solidFill>
                <a:ea typeface="ＭＳ Ｐゴシック" charset="-128"/>
              </a:rPr>
              <a:t>(</a:t>
            </a:r>
            <a:r>
              <a:rPr lang="en-US" sz="2000" dirty="0">
                <a:solidFill>
                  <a:srgbClr val="3333FF"/>
                </a:solidFill>
              </a:rPr>
              <a:t>Hu et al., 2013b)</a:t>
            </a:r>
            <a:endParaRPr lang="en-US" sz="2000" b="1" dirty="0">
              <a:solidFill>
                <a:srgbClr val="3333FF"/>
              </a:solidFill>
              <a:ea typeface="ＭＳ Ｐゴシック" charset="-128"/>
            </a:endParaRPr>
          </a:p>
          <a:p>
            <a:pPr marL="457200" lvl="1" indent="0" eaLnBrk="1" hangingPunct="1">
              <a:buNone/>
            </a:pPr>
            <a:endParaRPr lang="en-US" b="1" dirty="0">
              <a:solidFill>
                <a:srgbClr val="3333FF"/>
              </a:solidFill>
              <a:ea typeface="ＭＳ Ｐゴシック" charset="-128"/>
            </a:endParaRPr>
          </a:p>
          <a:p>
            <a:pPr lvl="1" eaLnBrk="1" hangingPunct="1"/>
            <a:endParaRPr lang="en-US" b="1" dirty="0">
              <a:solidFill>
                <a:srgbClr val="3333FF"/>
              </a:solidFill>
              <a:ea typeface="ＭＳ Ｐゴシック" charset="-128"/>
            </a:endParaRPr>
          </a:p>
          <a:p>
            <a:pPr eaLnBrk="1" hangingPunct="1"/>
            <a:endParaRPr lang="en-US" dirty="0">
              <a:solidFill>
                <a:srgbClr val="3333FF"/>
              </a:solidFill>
              <a:ea typeface="ＭＳ Ｐゴシック" charset="-128"/>
            </a:endParaRPr>
          </a:p>
          <a:p>
            <a:pPr eaLnBrk="1" hangingPunct="1">
              <a:buFont typeface="Arial" charset="0"/>
              <a:buNone/>
            </a:pPr>
            <a:r>
              <a:rPr lang="en-US" dirty="0">
                <a:ea typeface="ＭＳ Ｐゴシック" charset="-128"/>
              </a:rPr>
              <a:t>    </a:t>
            </a:r>
          </a:p>
          <a:p>
            <a:pPr eaLnBrk="1" hangingPunct="1">
              <a:buFont typeface="Arial" charset="0"/>
              <a:buNone/>
            </a:pPr>
            <a:endParaRPr lang="en-US" dirty="0">
              <a:ea typeface="ＭＳ Ｐゴシック" charset="-128"/>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821161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274638"/>
            <a:ext cx="8839200" cy="1143000"/>
          </a:xfrm>
        </p:spPr>
        <p:txBody>
          <a:bodyPr/>
          <a:lstStyle/>
          <a:p>
            <a:pPr eaLnBrk="1" hangingPunct="1"/>
            <a:r>
              <a:rPr lang="en-US" dirty="0">
                <a:ea typeface="ＭＳ Ｐゴシック" charset="-128"/>
              </a:rPr>
              <a:t>UHI is prominent during the nighttime</a:t>
            </a:r>
          </a:p>
        </p:txBody>
      </p:sp>
      <p:grpSp>
        <p:nvGrpSpPr>
          <p:cNvPr id="5" name="Group 4"/>
          <p:cNvGrpSpPr/>
          <p:nvPr/>
        </p:nvGrpSpPr>
        <p:grpSpPr>
          <a:xfrm>
            <a:off x="152400" y="1295400"/>
            <a:ext cx="5800725" cy="5410200"/>
            <a:chOff x="1523999" y="1447800"/>
            <a:chExt cx="5800725" cy="5410200"/>
          </a:xfrm>
        </p:grpSpPr>
        <p:pic>
          <p:nvPicPr>
            <p:cNvPr id="1026" name="Picture 2" descr="MonthlyLST_DayandNight_MODIS_d04_JU2003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1971675"/>
              <a:ext cx="58007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58087" y="1447800"/>
              <a:ext cx="1704313" cy="523220"/>
            </a:xfrm>
            <a:prstGeom prst="rect">
              <a:avLst/>
            </a:prstGeom>
            <a:noFill/>
          </p:spPr>
          <p:txBody>
            <a:bodyPr wrap="none" rtlCol="0">
              <a:spAutoFit/>
            </a:bodyPr>
            <a:lstStyle/>
            <a:p>
              <a:r>
                <a:rPr lang="en-US" sz="2800" dirty="0"/>
                <a:t>Nighttime</a:t>
              </a:r>
            </a:p>
          </p:txBody>
        </p:sp>
        <p:sp>
          <p:nvSpPr>
            <p:cNvPr id="11" name="TextBox 10"/>
            <p:cNvSpPr txBox="1"/>
            <p:nvPr/>
          </p:nvSpPr>
          <p:spPr>
            <a:xfrm>
              <a:off x="4973062" y="1486073"/>
              <a:ext cx="1503938" cy="523220"/>
            </a:xfrm>
            <a:prstGeom prst="rect">
              <a:avLst/>
            </a:prstGeom>
            <a:noFill/>
          </p:spPr>
          <p:txBody>
            <a:bodyPr wrap="none" rtlCol="0">
              <a:spAutoFit/>
            </a:bodyPr>
            <a:lstStyle/>
            <a:p>
              <a:r>
                <a:rPr lang="en-US" sz="2800" dirty="0"/>
                <a:t>Daytime</a:t>
              </a:r>
            </a:p>
          </p:txBody>
        </p:sp>
      </p:grpSp>
      <p:sp>
        <p:nvSpPr>
          <p:cNvPr id="2" name="TextBox 1"/>
          <p:cNvSpPr txBox="1"/>
          <p:nvPr/>
        </p:nvSpPr>
        <p:spPr>
          <a:xfrm>
            <a:off x="6019800" y="3429000"/>
            <a:ext cx="3262432" cy="1477328"/>
          </a:xfrm>
          <a:prstGeom prst="rect">
            <a:avLst/>
          </a:prstGeom>
          <a:noFill/>
        </p:spPr>
        <p:txBody>
          <a:bodyPr wrap="none" rtlCol="0">
            <a:spAutoFit/>
          </a:bodyPr>
          <a:lstStyle/>
          <a:p>
            <a:r>
              <a:rPr lang="en-US" dirty="0"/>
              <a:t>LLJs occur frequently in this </a:t>
            </a:r>
          </a:p>
          <a:p>
            <a:r>
              <a:rPr lang="en-US" dirty="0"/>
              <a:t>region, must play some roles. </a:t>
            </a:r>
          </a:p>
          <a:p>
            <a:endParaRPr lang="en-US" dirty="0"/>
          </a:p>
          <a:p>
            <a:r>
              <a:rPr lang="en-US" dirty="0">
                <a:solidFill>
                  <a:srgbClr val="FF0000"/>
                </a:solidFill>
              </a:rPr>
              <a:t>Red</a:t>
            </a:r>
            <a:r>
              <a:rPr lang="en-US" dirty="0"/>
              <a:t> dots around OKC:</a:t>
            </a:r>
          </a:p>
          <a:p>
            <a:r>
              <a:rPr lang="en-US" dirty="0"/>
              <a:t>Six rural sites</a:t>
            </a:r>
          </a:p>
        </p:txBody>
      </p:sp>
    </p:spTree>
    <p:extLst>
      <p:ext uri="{BB962C8B-B14F-4D97-AF65-F5344CB8AC3E}">
        <p14:creationId xmlns:p14="http://schemas.microsoft.com/office/powerpoint/2010/main" val="2072841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274638"/>
            <a:ext cx="8839200" cy="1143000"/>
          </a:xfrm>
        </p:spPr>
        <p:txBody>
          <a:bodyPr/>
          <a:lstStyle/>
          <a:p>
            <a:pPr eaLnBrk="1" hangingPunct="1"/>
            <a:r>
              <a:rPr lang="en-US" dirty="0">
                <a:ea typeface="ＭＳ Ｐゴシック" charset="-128"/>
              </a:rPr>
              <a:t>Factors affecting UHI intensity</a:t>
            </a:r>
          </a:p>
        </p:txBody>
      </p:sp>
      <p:sp>
        <p:nvSpPr>
          <p:cNvPr id="8" name="Content Placeholder 2"/>
          <p:cNvSpPr>
            <a:spLocks noGrp="1"/>
          </p:cNvSpPr>
          <p:nvPr>
            <p:ph idx="1"/>
          </p:nvPr>
        </p:nvSpPr>
        <p:spPr>
          <a:xfrm>
            <a:off x="457200" y="1676400"/>
            <a:ext cx="8229600" cy="3382963"/>
          </a:xfrm>
        </p:spPr>
        <p:txBody>
          <a:bodyPr/>
          <a:lstStyle/>
          <a:p>
            <a:pPr eaLnBrk="1" hangingPunct="1"/>
            <a:endParaRPr lang="en-US" dirty="0">
              <a:ea typeface="ＭＳ Ｐゴシック" charset="-128"/>
            </a:endParaRPr>
          </a:p>
          <a:p>
            <a:pPr eaLnBrk="1" hangingPunct="1"/>
            <a:r>
              <a:rPr lang="en-US" dirty="0">
                <a:solidFill>
                  <a:srgbClr val="3333FF"/>
                </a:solidFill>
                <a:ea typeface="ＭＳ Ｐゴシック" charset="-128"/>
              </a:rPr>
              <a:t>Intrinsic characteristics of a city</a:t>
            </a:r>
          </a:p>
          <a:p>
            <a:pPr lvl="1" eaLnBrk="1" hangingPunct="1"/>
            <a:r>
              <a:rPr lang="en-US" dirty="0">
                <a:ea typeface="ＭＳ Ｐゴシック" charset="-128"/>
              </a:rPr>
              <a:t>E.g., canyon geometry, thermal properties of the fabric, anthropogenic heat</a:t>
            </a:r>
          </a:p>
          <a:p>
            <a:pPr eaLnBrk="1" hangingPunct="1"/>
            <a:r>
              <a:rPr lang="en-US" dirty="0">
                <a:solidFill>
                  <a:srgbClr val="3333FF"/>
                </a:solidFill>
                <a:ea typeface="ＭＳ Ｐゴシック" charset="-128"/>
              </a:rPr>
              <a:t>External meteorological factors</a:t>
            </a:r>
          </a:p>
          <a:p>
            <a:pPr lvl="1" eaLnBrk="1" hangingPunct="1"/>
            <a:r>
              <a:rPr lang="en-US" dirty="0" err="1">
                <a:ea typeface="ＭＳ Ｐゴシック" charset="-128"/>
              </a:rPr>
              <a:t>E.g</a:t>
            </a:r>
            <a:r>
              <a:rPr lang="en-US" dirty="0">
                <a:ea typeface="ＭＳ Ｐゴシック" charset="-128"/>
              </a:rPr>
              <a:t>, cloud, wind, radiation</a:t>
            </a:r>
          </a:p>
          <a:p>
            <a:pPr eaLnBrk="1" hangingPunct="1">
              <a:buFont typeface="Arial" charset="0"/>
              <a:buNone/>
            </a:pPr>
            <a:r>
              <a:rPr lang="en-US" dirty="0">
                <a:ea typeface="ＭＳ Ｐゴシック" charset="-128"/>
              </a:rPr>
              <a:t>    </a:t>
            </a:r>
          </a:p>
          <a:p>
            <a:pPr eaLnBrk="1" hangingPunct="1">
              <a:buFont typeface="Arial" charset="0"/>
              <a:buNone/>
            </a:pPr>
            <a:endParaRPr lang="en-US" dirty="0">
              <a:ea typeface="ＭＳ Ｐゴシック" charset="-128"/>
            </a:endParaRPr>
          </a:p>
        </p:txBody>
      </p:sp>
      <p:sp>
        <p:nvSpPr>
          <p:cNvPr id="3" name="Rectangle 2"/>
          <p:cNvSpPr/>
          <p:nvPr/>
        </p:nvSpPr>
        <p:spPr>
          <a:xfrm>
            <a:off x="228600" y="5314890"/>
            <a:ext cx="8991600" cy="707886"/>
          </a:xfrm>
          <a:prstGeom prst="rect">
            <a:avLst/>
          </a:prstGeom>
        </p:spPr>
        <p:txBody>
          <a:bodyPr wrap="square">
            <a:spAutoFit/>
          </a:bodyPr>
          <a:lstStyle/>
          <a:p>
            <a:r>
              <a:rPr lang="en-US" sz="2000" b="1" dirty="0">
                <a:solidFill>
                  <a:srgbClr val="FF0000"/>
                </a:solidFill>
              </a:rPr>
              <a:t>Our study will demonstrate the dominant effect of LLJs on UHI intensity</a:t>
            </a:r>
          </a:p>
          <a:p>
            <a:r>
              <a:rPr lang="en-US" sz="2000" b="1" dirty="0">
                <a:solidFill>
                  <a:srgbClr val="FF0000"/>
                </a:solidFill>
              </a:rPr>
              <a:t>in the Oklahoma City (OKC) metro area</a:t>
            </a:r>
          </a:p>
        </p:txBody>
      </p:sp>
    </p:spTree>
    <p:extLst>
      <p:ext uri="{BB962C8B-B14F-4D97-AF65-F5344CB8AC3E}">
        <p14:creationId xmlns:p14="http://schemas.microsoft.com/office/powerpoint/2010/main" val="102394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274638"/>
            <a:ext cx="8839200" cy="1143000"/>
          </a:xfrm>
        </p:spPr>
        <p:txBody>
          <a:bodyPr/>
          <a:lstStyle/>
          <a:p>
            <a:pPr eaLnBrk="1" hangingPunct="1"/>
            <a:r>
              <a:rPr lang="en-US" dirty="0">
                <a:solidFill>
                  <a:srgbClr val="3333FF"/>
                </a:solidFill>
                <a:ea typeface="ＭＳ Ｐゴシック" charset="-128"/>
              </a:rPr>
              <a:t>Relationship between LLJs and nocturnal UHI intensity</a:t>
            </a:r>
          </a:p>
        </p:txBody>
      </p:sp>
      <p:pic>
        <p:nvPicPr>
          <p:cNvPr id="2050" name="Picture 2" descr="scatterUHIIvsStrengthLLJ_andT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03844"/>
            <a:ext cx="3990974" cy="566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114800" y="3295471"/>
            <a:ext cx="4891083" cy="1754326"/>
          </a:xfrm>
          <a:prstGeom prst="rect">
            <a:avLst/>
          </a:prstGeom>
          <a:noFill/>
        </p:spPr>
        <p:txBody>
          <a:bodyPr wrap="none" rtlCol="0">
            <a:spAutoFit/>
          </a:bodyPr>
          <a:lstStyle/>
          <a:p>
            <a:r>
              <a:rPr lang="en-US" b="1" dirty="0">
                <a:solidFill>
                  <a:srgbClr val="3333FF"/>
                </a:solidFill>
              </a:rPr>
              <a:t>LLJ strength</a:t>
            </a:r>
            <a:r>
              <a:rPr lang="en-US" dirty="0"/>
              <a:t>: maximum wind speed of a LLJ </a:t>
            </a:r>
          </a:p>
          <a:p>
            <a:endParaRPr lang="en-US" dirty="0">
              <a:solidFill>
                <a:srgbClr val="FF0000"/>
              </a:solidFill>
            </a:endParaRPr>
          </a:p>
          <a:p>
            <a:r>
              <a:rPr lang="en-US" b="1" dirty="0">
                <a:solidFill>
                  <a:srgbClr val="FF0000"/>
                </a:solidFill>
              </a:rPr>
              <a:t>Nocturnal UHII</a:t>
            </a:r>
            <a:r>
              <a:rPr lang="en-US" dirty="0"/>
              <a:t>: mean T difference between</a:t>
            </a:r>
          </a:p>
          <a:p>
            <a:r>
              <a:rPr lang="en-US" dirty="0"/>
              <a:t>urban and rural area during nighttime</a:t>
            </a:r>
          </a:p>
          <a:p>
            <a:endParaRPr lang="en-US" dirty="0"/>
          </a:p>
          <a:p>
            <a:r>
              <a:rPr lang="en-US" dirty="0">
                <a:solidFill>
                  <a:srgbClr val="FF0000"/>
                </a:solidFill>
              </a:rPr>
              <a:t>LLJs modulate nocturnal UHI intensity</a:t>
            </a:r>
          </a:p>
        </p:txBody>
      </p:sp>
    </p:spTree>
    <p:extLst>
      <p:ext uri="{BB962C8B-B14F-4D97-AF65-F5344CB8AC3E}">
        <p14:creationId xmlns:p14="http://schemas.microsoft.com/office/powerpoint/2010/main" val="31524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274638"/>
            <a:ext cx="8839200" cy="1143000"/>
          </a:xfrm>
        </p:spPr>
        <p:txBody>
          <a:bodyPr/>
          <a:lstStyle/>
          <a:p>
            <a:pPr eaLnBrk="1" hangingPunct="1"/>
            <a:r>
              <a:rPr lang="en-US" dirty="0">
                <a:solidFill>
                  <a:srgbClr val="3333FF"/>
                </a:solidFill>
                <a:ea typeface="ＭＳ Ｐゴシック" charset="-128"/>
              </a:rPr>
              <a:t>Two different episodes</a:t>
            </a:r>
          </a:p>
        </p:txBody>
      </p:sp>
      <p:grpSp>
        <p:nvGrpSpPr>
          <p:cNvPr id="6" name="Group 5"/>
          <p:cNvGrpSpPr/>
          <p:nvPr/>
        </p:nvGrpSpPr>
        <p:grpSpPr>
          <a:xfrm>
            <a:off x="152400" y="1752600"/>
            <a:ext cx="9130521" cy="3739058"/>
            <a:chOff x="242079" y="1975942"/>
            <a:chExt cx="9130521" cy="373905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79" y="2022804"/>
              <a:ext cx="9130521" cy="3692196"/>
            </a:xfrm>
            <a:prstGeom prst="rect">
              <a:avLst/>
            </a:prstGeom>
          </p:spPr>
        </p:pic>
        <p:grpSp>
          <p:nvGrpSpPr>
            <p:cNvPr id="3" name="Group 2"/>
            <p:cNvGrpSpPr/>
            <p:nvPr/>
          </p:nvGrpSpPr>
          <p:grpSpPr>
            <a:xfrm>
              <a:off x="2133600" y="1975942"/>
              <a:ext cx="5459856" cy="466923"/>
              <a:chOff x="2133600" y="1975942"/>
              <a:chExt cx="5459856" cy="466923"/>
            </a:xfrm>
          </p:grpSpPr>
          <p:sp>
            <p:nvSpPr>
              <p:cNvPr id="2" name="Rectangle 1"/>
              <p:cNvSpPr/>
              <p:nvPr/>
            </p:nvSpPr>
            <p:spPr>
              <a:xfrm>
                <a:off x="2133600" y="1981200"/>
                <a:ext cx="1790875" cy="461665"/>
              </a:xfrm>
              <a:prstGeom prst="rect">
                <a:avLst/>
              </a:prstGeom>
            </p:spPr>
            <p:txBody>
              <a:bodyPr wrap="none">
                <a:spAutoFit/>
              </a:bodyPr>
              <a:lstStyle/>
              <a:p>
                <a:r>
                  <a:rPr lang="en-US" sz="2400" b="1" dirty="0">
                    <a:solidFill>
                      <a:srgbClr val="3333FF"/>
                    </a:solidFill>
                  </a:rPr>
                  <a:t>Strong UHI</a:t>
                </a:r>
                <a:endParaRPr lang="en-US" sz="2400" dirty="0">
                  <a:solidFill>
                    <a:srgbClr val="3333FF"/>
                  </a:solidFill>
                </a:endParaRPr>
              </a:p>
            </p:txBody>
          </p:sp>
          <p:sp>
            <p:nvSpPr>
              <p:cNvPr id="5" name="Rectangle 4"/>
              <p:cNvSpPr/>
              <p:nvPr/>
            </p:nvSpPr>
            <p:spPr>
              <a:xfrm>
                <a:off x="5994107" y="1975942"/>
                <a:ext cx="1599349" cy="461665"/>
              </a:xfrm>
              <a:prstGeom prst="rect">
                <a:avLst/>
              </a:prstGeom>
            </p:spPr>
            <p:txBody>
              <a:bodyPr wrap="none">
                <a:spAutoFit/>
              </a:bodyPr>
              <a:lstStyle/>
              <a:p>
                <a:r>
                  <a:rPr lang="en-US" sz="2400" b="1" dirty="0">
                    <a:solidFill>
                      <a:srgbClr val="3333FF"/>
                    </a:solidFill>
                  </a:rPr>
                  <a:t>Weak UHI</a:t>
                </a:r>
                <a:endParaRPr lang="en-US" sz="2400" dirty="0">
                  <a:solidFill>
                    <a:srgbClr val="3333FF"/>
                  </a:solidFill>
                </a:endParaRPr>
              </a:p>
            </p:txBody>
          </p:sp>
        </p:grpSp>
      </p:grpSp>
      <p:sp>
        <p:nvSpPr>
          <p:cNvPr id="7" name="Rectangle 6"/>
          <p:cNvSpPr/>
          <p:nvPr/>
        </p:nvSpPr>
        <p:spPr>
          <a:xfrm>
            <a:off x="381000" y="5791200"/>
            <a:ext cx="8622873" cy="369332"/>
          </a:xfrm>
          <a:prstGeom prst="rect">
            <a:avLst/>
          </a:prstGeom>
        </p:spPr>
        <p:txBody>
          <a:bodyPr wrap="none">
            <a:spAutoFit/>
          </a:bodyPr>
          <a:lstStyle/>
          <a:p>
            <a:r>
              <a:rPr lang="en-US" b="1" dirty="0"/>
              <a:t>UHI is primarily a nocturnal problem and its day-to-day variation is significant</a:t>
            </a:r>
            <a:endParaRPr lang="en-US" dirty="0"/>
          </a:p>
        </p:txBody>
      </p:sp>
    </p:spTree>
    <p:extLst>
      <p:ext uri="{BB962C8B-B14F-4D97-AF65-F5344CB8AC3E}">
        <p14:creationId xmlns:p14="http://schemas.microsoft.com/office/powerpoint/2010/main" val="2371552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274638"/>
            <a:ext cx="8839200" cy="1143000"/>
          </a:xfrm>
        </p:spPr>
        <p:txBody>
          <a:bodyPr/>
          <a:lstStyle/>
          <a:p>
            <a:pPr eaLnBrk="1" hangingPunct="1"/>
            <a:r>
              <a:rPr lang="en-US" dirty="0">
                <a:solidFill>
                  <a:srgbClr val="3333FF"/>
                </a:solidFill>
                <a:ea typeface="ＭＳ Ｐゴシック" charset="-128"/>
              </a:rPr>
              <a:t>Two different episodes: </a:t>
            </a:r>
            <a:br>
              <a:rPr lang="en-US" dirty="0">
                <a:solidFill>
                  <a:srgbClr val="3333FF"/>
                </a:solidFill>
                <a:ea typeface="ＭＳ Ｐゴシック" charset="-128"/>
              </a:rPr>
            </a:br>
            <a:r>
              <a:rPr lang="en-US" dirty="0">
                <a:solidFill>
                  <a:srgbClr val="3333FF"/>
                </a:solidFill>
                <a:ea typeface="ＭＳ Ｐゴシック" charset="-128"/>
              </a:rPr>
              <a:t>temperature profiles</a:t>
            </a:r>
          </a:p>
        </p:txBody>
      </p:sp>
      <p:sp>
        <p:nvSpPr>
          <p:cNvPr id="2" name="Rectangle 1"/>
          <p:cNvSpPr/>
          <p:nvPr/>
        </p:nvSpPr>
        <p:spPr>
          <a:xfrm>
            <a:off x="152400" y="6339597"/>
            <a:ext cx="8866530" cy="369332"/>
          </a:xfrm>
          <a:prstGeom prst="rect">
            <a:avLst/>
          </a:prstGeom>
        </p:spPr>
        <p:txBody>
          <a:bodyPr wrap="none">
            <a:spAutoFit/>
          </a:bodyPr>
          <a:lstStyle/>
          <a:p>
            <a:r>
              <a:rPr lang="en-US" b="1" dirty="0">
                <a:solidFill>
                  <a:srgbClr val="3333FF"/>
                </a:solidFill>
              </a:rPr>
              <a:t>Near surface thermal structure is different, will investigate the reason and effect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16930"/>
            <a:ext cx="8001000" cy="4807670"/>
          </a:xfrm>
          <a:prstGeom prst="rect">
            <a:avLst/>
          </a:prstGeom>
        </p:spPr>
      </p:pic>
    </p:spTree>
    <p:extLst>
      <p:ext uri="{BB962C8B-B14F-4D97-AF65-F5344CB8AC3E}">
        <p14:creationId xmlns:p14="http://schemas.microsoft.com/office/powerpoint/2010/main" val="1964109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76200"/>
            <a:ext cx="8839200" cy="1143000"/>
          </a:xfrm>
        </p:spPr>
        <p:txBody>
          <a:bodyPr/>
          <a:lstStyle/>
          <a:p>
            <a:pPr eaLnBrk="1" hangingPunct="1"/>
            <a:r>
              <a:rPr lang="en-US" dirty="0">
                <a:solidFill>
                  <a:srgbClr val="3333FF"/>
                </a:solidFill>
                <a:ea typeface="ＭＳ Ｐゴシック" charset="-128"/>
              </a:rPr>
              <a:t>Stronger LLJs leads to stronger mixing</a:t>
            </a:r>
          </a:p>
        </p:txBody>
      </p:sp>
      <p:sp>
        <p:nvSpPr>
          <p:cNvPr id="2" name="Rectangle 1"/>
          <p:cNvSpPr/>
          <p:nvPr/>
        </p:nvSpPr>
        <p:spPr>
          <a:xfrm>
            <a:off x="990600" y="6477000"/>
            <a:ext cx="7507183" cy="369332"/>
          </a:xfrm>
          <a:prstGeom prst="rect">
            <a:avLst/>
          </a:prstGeom>
        </p:spPr>
        <p:txBody>
          <a:bodyPr wrap="none">
            <a:spAutoFit/>
          </a:bodyPr>
          <a:lstStyle/>
          <a:p>
            <a:r>
              <a:rPr lang="en-US" b="1" dirty="0">
                <a:solidFill>
                  <a:srgbClr val="3333FF"/>
                </a:solidFill>
              </a:rPr>
              <a:t>Stronger LLJs=&gt;stronger mixing in a deeper BL=&gt;nearly neutral BL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022" y="1143000"/>
            <a:ext cx="5422628" cy="5355220"/>
          </a:xfrm>
          <a:prstGeom prst="rect">
            <a:avLst/>
          </a:prstGeom>
        </p:spPr>
      </p:pic>
    </p:spTree>
    <p:extLst>
      <p:ext uri="{BB962C8B-B14F-4D97-AF65-F5344CB8AC3E}">
        <p14:creationId xmlns:p14="http://schemas.microsoft.com/office/powerpoint/2010/main" val="3054136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152400"/>
            <a:ext cx="8839200" cy="838200"/>
          </a:xfrm>
        </p:spPr>
        <p:txBody>
          <a:bodyPr/>
          <a:lstStyle/>
          <a:p>
            <a:pPr eaLnBrk="1" hangingPunct="1"/>
            <a:r>
              <a:rPr lang="en-US" dirty="0">
                <a:solidFill>
                  <a:srgbClr val="3333FF"/>
                </a:solidFill>
                <a:ea typeface="ＭＳ Ｐゴシック" charset="-128"/>
              </a:rPr>
              <a:t>WRF simulation: Different vertical T gradients dictate UHI intensity</a:t>
            </a:r>
          </a:p>
        </p:txBody>
      </p:sp>
      <p:sp>
        <p:nvSpPr>
          <p:cNvPr id="4" name="Rectangle 3"/>
          <p:cNvSpPr/>
          <p:nvPr/>
        </p:nvSpPr>
        <p:spPr>
          <a:xfrm>
            <a:off x="5715000" y="3200400"/>
            <a:ext cx="3320829" cy="646331"/>
          </a:xfrm>
          <a:prstGeom prst="rect">
            <a:avLst/>
          </a:prstGeom>
        </p:spPr>
        <p:txBody>
          <a:bodyPr wrap="square">
            <a:spAutoFit/>
          </a:bodyPr>
          <a:lstStyle/>
          <a:p>
            <a:pPr eaLnBrk="1" hangingPunct="1">
              <a:buClr>
                <a:srgbClr val="0000FF"/>
              </a:buClr>
            </a:pPr>
            <a:r>
              <a:rPr lang="en-US" altLang="zh-CN" dirty="0">
                <a:ea typeface="宋体" charset="-122"/>
              </a:rPr>
              <a:t>Stronger vertical T gradients lead to larger UHI intensity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87232"/>
            <a:ext cx="5549770" cy="5670768"/>
          </a:xfrm>
          <a:prstGeom prst="rect">
            <a:avLst/>
          </a:prstGeom>
        </p:spPr>
      </p:pic>
    </p:spTree>
    <p:extLst>
      <p:ext uri="{BB962C8B-B14F-4D97-AF65-F5344CB8AC3E}">
        <p14:creationId xmlns:p14="http://schemas.microsoft.com/office/powerpoint/2010/main" val="59647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152400"/>
            <a:ext cx="8839200" cy="838200"/>
          </a:xfrm>
        </p:spPr>
        <p:txBody>
          <a:bodyPr/>
          <a:lstStyle/>
          <a:p>
            <a:pPr eaLnBrk="1" hangingPunct="1"/>
            <a:r>
              <a:rPr lang="en-US" dirty="0">
                <a:solidFill>
                  <a:srgbClr val="3333FF"/>
                </a:solidFill>
                <a:ea typeface="ＭＳ Ｐゴシック" charset="-128"/>
              </a:rPr>
              <a:t>Relationship between inversion strength and UHI intensity</a:t>
            </a:r>
          </a:p>
        </p:txBody>
      </p:sp>
      <p:pic>
        <p:nvPicPr>
          <p:cNvPr id="14338" name="Picture 2" descr="scatterUHIIvsStrengthInversion_and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4279775"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15000" y="3200400"/>
            <a:ext cx="3320829" cy="646331"/>
          </a:xfrm>
          <a:prstGeom prst="rect">
            <a:avLst/>
          </a:prstGeom>
        </p:spPr>
        <p:txBody>
          <a:bodyPr wrap="square">
            <a:spAutoFit/>
          </a:bodyPr>
          <a:lstStyle/>
          <a:p>
            <a:pPr eaLnBrk="1" hangingPunct="1">
              <a:buClr>
                <a:srgbClr val="0000FF"/>
              </a:buClr>
            </a:pPr>
            <a:r>
              <a:rPr lang="en-US" dirty="0">
                <a:solidFill>
                  <a:srgbClr val="FF0000"/>
                </a:solidFill>
              </a:rPr>
              <a:t>Inversion strength is a good indicator of UHI intensity</a:t>
            </a:r>
            <a:endParaRPr lang="en-US" altLang="zh-CN" dirty="0">
              <a:solidFill>
                <a:srgbClr val="FF0000"/>
              </a:solidFill>
              <a:ea typeface="宋体" charset="-122"/>
            </a:endParaRPr>
          </a:p>
        </p:txBody>
      </p:sp>
    </p:spTree>
    <p:extLst>
      <p:ext uri="{BB962C8B-B14F-4D97-AF65-F5344CB8AC3E}">
        <p14:creationId xmlns:p14="http://schemas.microsoft.com/office/powerpoint/2010/main" val="2450394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1143000"/>
          </a:xfrm>
        </p:spPr>
        <p:txBody>
          <a:bodyPr/>
          <a:lstStyle/>
          <a:p>
            <a:pPr eaLnBrk="1" hangingPunct="1"/>
            <a:r>
              <a:rPr lang="en-US" b="1" dirty="0">
                <a:solidFill>
                  <a:srgbClr val="FF0000"/>
                </a:solidFill>
                <a:ea typeface="ＭＳ Ｐゴシック" charset="-128"/>
              </a:rPr>
              <a:t>Conclusions</a:t>
            </a:r>
          </a:p>
        </p:txBody>
      </p:sp>
      <p:sp>
        <p:nvSpPr>
          <p:cNvPr id="15363" name="TextBox 4"/>
          <p:cNvSpPr txBox="1">
            <a:spLocks noChangeArrowheads="1"/>
          </p:cNvSpPr>
          <p:nvPr/>
        </p:nvSpPr>
        <p:spPr bwMode="auto">
          <a:xfrm>
            <a:off x="762000" y="1828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en-US"/>
          </a:p>
        </p:txBody>
      </p:sp>
      <p:sp>
        <p:nvSpPr>
          <p:cNvPr id="16388" name="Rectangle 7"/>
          <p:cNvSpPr>
            <a:spLocks noChangeArrowheads="1"/>
          </p:cNvSpPr>
          <p:nvPr/>
        </p:nvSpPr>
        <p:spPr bwMode="auto">
          <a:xfrm>
            <a:off x="190500" y="1752600"/>
            <a:ext cx="8763000" cy="3970318"/>
          </a:xfrm>
          <a:prstGeom prst="rect">
            <a:avLst/>
          </a:prstGeom>
          <a:noFill/>
          <a:ln w="9525">
            <a:solidFill>
              <a:schemeClr val="accent3"/>
            </a:solidFill>
            <a:miter lim="800000"/>
            <a:headEnd/>
            <a:tailEnd/>
          </a:ln>
        </p:spPr>
        <p:txBody>
          <a:bodyPr wrap="square">
            <a:spAutoFit/>
          </a:bodyPr>
          <a:lstStyle/>
          <a:p>
            <a:pPr marL="342900" indent="-342900">
              <a:buFont typeface="Calibri" pitchFamily="34" charset="0"/>
              <a:buAutoNum type="arabicPeriod"/>
              <a:defRPr/>
            </a:pPr>
            <a:r>
              <a:rPr lang="en-US" sz="3600" dirty="0">
                <a:solidFill>
                  <a:srgbClr val="3333FF"/>
                </a:solidFill>
              </a:rPr>
              <a:t>The residual layer may not be a reservoir of pollutants in some cases (e.g., strong LLJs).  </a:t>
            </a:r>
          </a:p>
          <a:p>
            <a:pPr marL="342900" indent="-342900">
              <a:buFont typeface="Calibri" pitchFamily="34" charset="0"/>
              <a:buAutoNum type="arabicPeriod"/>
              <a:defRPr/>
            </a:pPr>
            <a:r>
              <a:rPr lang="en-US" sz="3600" dirty="0">
                <a:solidFill>
                  <a:srgbClr val="3333FF"/>
                </a:solidFill>
              </a:rPr>
              <a:t>LLJs play important roles in modulating UHI.</a:t>
            </a:r>
          </a:p>
          <a:p>
            <a:pPr>
              <a:defRPr/>
            </a:pPr>
            <a:r>
              <a:rPr lang="en-US" sz="3600" dirty="0">
                <a:solidFill>
                  <a:srgbClr val="FF0000"/>
                </a:solidFill>
              </a:rPr>
              <a:t>Question: urban effects on LLJs? Idea for proposal!!</a:t>
            </a:r>
          </a:p>
        </p:txBody>
      </p:sp>
    </p:spTree>
    <p:extLst>
      <p:ext uri="{BB962C8B-B14F-4D97-AF65-F5344CB8AC3E}">
        <p14:creationId xmlns:p14="http://schemas.microsoft.com/office/powerpoint/2010/main" val="668561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C1A03-CAFE-4F6B-B011-C0C9D7C6284D}"/>
              </a:ext>
            </a:extLst>
          </p:cNvPr>
          <p:cNvSpPr>
            <a:spLocks noGrp="1"/>
          </p:cNvSpPr>
          <p:nvPr>
            <p:ph type="sldNum" sz="quarter" idx="12"/>
          </p:nvPr>
        </p:nvSpPr>
        <p:spPr/>
        <p:txBody>
          <a:bodyPr/>
          <a:lstStyle/>
          <a:p>
            <a:fld id="{9EAA5909-EE78-496F-B1BB-6776DFB513FA}" type="slidenum">
              <a:rPr lang="en-US" smtClean="0"/>
              <a:t>5</a:t>
            </a:fld>
            <a:endParaRPr lang="en-US"/>
          </a:p>
        </p:txBody>
      </p:sp>
      <p:pic>
        <p:nvPicPr>
          <p:cNvPr id="4" name="Picture 8">
            <a:extLst>
              <a:ext uri="{FF2B5EF4-FFF2-40B4-BE49-F238E27FC236}">
                <a16:creationId xmlns:a16="http://schemas.microsoft.com/office/drawing/2014/main" id="{DA37E704-1B15-4F29-9B46-E002C31E7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95" b="5507"/>
          <a:stretch/>
        </p:blipFill>
        <p:spPr bwMode="auto">
          <a:xfrm>
            <a:off x="355805" y="1719720"/>
            <a:ext cx="2825771" cy="40044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A1464FF-DF96-4D23-9182-9815203D972B}"/>
              </a:ext>
            </a:extLst>
          </p:cNvPr>
          <p:cNvSpPr/>
          <p:nvPr/>
        </p:nvSpPr>
        <p:spPr>
          <a:xfrm>
            <a:off x="237931" y="1719719"/>
            <a:ext cx="3016121" cy="9290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2CD5EED-BEA8-0D10-0F9B-02B2900B43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 r="17778" b="12500"/>
          <a:stretch/>
        </p:blipFill>
        <p:spPr bwMode="auto">
          <a:xfrm>
            <a:off x="3371926" y="102366"/>
            <a:ext cx="5562600" cy="60007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0CCC4B-B1DC-CC42-00C4-BFD95BCADA5C}"/>
              </a:ext>
            </a:extLst>
          </p:cNvPr>
          <p:cNvSpPr txBox="1"/>
          <p:nvPr/>
        </p:nvSpPr>
        <p:spPr>
          <a:xfrm>
            <a:off x="5257800" y="6111217"/>
            <a:ext cx="2274982" cy="369332"/>
          </a:xfrm>
          <a:prstGeom prst="rect">
            <a:avLst/>
          </a:prstGeom>
          <a:noFill/>
        </p:spPr>
        <p:txBody>
          <a:bodyPr wrap="none" rtlCol="0">
            <a:spAutoFit/>
          </a:bodyPr>
          <a:lstStyle/>
          <a:p>
            <a:r>
              <a:rPr lang="en-US" dirty="0">
                <a:hlinkClick r:id="rId4"/>
              </a:rPr>
              <a:t>See details in poster</a:t>
            </a:r>
            <a:endParaRPr lang="en-US" dirty="0"/>
          </a:p>
        </p:txBody>
      </p:sp>
    </p:spTree>
    <p:extLst>
      <p:ext uri="{BB962C8B-B14F-4D97-AF65-F5344CB8AC3E}">
        <p14:creationId xmlns:p14="http://schemas.microsoft.com/office/powerpoint/2010/main" val="437371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152280" y="274680"/>
            <a:ext cx="8838720" cy="1142640"/>
          </a:xfrm>
          <a:prstGeom prst="rect">
            <a:avLst/>
          </a:prstGeom>
        </p:spPr>
        <p:txBody>
          <a:bodyPr anchor="ctr"/>
          <a:lstStyle/>
          <a:p>
            <a:pPr>
              <a:lnSpc>
                <a:spcPct val="100000"/>
              </a:lnSpc>
            </a:pPr>
            <a:r>
              <a:rPr lang="en-US" sz="4000">
                <a:solidFill>
                  <a:srgbClr val="000000"/>
                </a:solidFill>
                <a:latin typeface="Calibri"/>
                <a:ea typeface="ＭＳ Ｐゴシック"/>
              </a:rPr>
              <a:t>MODIS-derived land surface temperature</a:t>
            </a:r>
            <a:endParaRPr/>
          </a:p>
        </p:txBody>
      </p:sp>
      <p:sp>
        <p:nvSpPr>
          <p:cNvPr id="81" name="CustomShape 2"/>
          <p:cNvSpPr/>
          <p:nvPr/>
        </p:nvSpPr>
        <p:spPr>
          <a:xfrm>
            <a:off x="3867289" y="2611274"/>
            <a:ext cx="5890857" cy="2284920"/>
          </a:xfrm>
          <a:prstGeom prst="rect">
            <a:avLst/>
          </a:prstGeom>
          <a:noFill/>
          <a:ln>
            <a:noFill/>
          </a:ln>
        </p:spPr>
        <p:txBody>
          <a:bodyPr wrap="none" lIns="90000" tIns="45000" rIns="90000" bIns="45000"/>
          <a:lstStyle/>
          <a:p>
            <a:pPr>
              <a:lnSpc>
                <a:spcPct val="100000"/>
              </a:lnSpc>
            </a:pPr>
            <a:endParaRPr sz="2400" dirty="0">
              <a:solidFill>
                <a:srgbClr val="0218BE"/>
              </a:solidFill>
            </a:endParaRPr>
          </a:p>
          <a:p>
            <a:pPr>
              <a:lnSpc>
                <a:spcPct val="100000"/>
              </a:lnSpc>
            </a:pPr>
            <a:r>
              <a:rPr lang="en-US" sz="2400" dirty="0">
                <a:solidFill>
                  <a:srgbClr val="0218BE"/>
                </a:solidFill>
                <a:latin typeface="Arial"/>
                <a:ea typeface="ＭＳ Ｐゴシック"/>
              </a:rPr>
              <a:t>UHI is prominent during </a:t>
            </a:r>
            <a:r>
              <a:rPr lang="en-US" sz="2400" dirty="0">
                <a:solidFill>
                  <a:srgbClr val="FF0000"/>
                </a:solidFill>
                <a:latin typeface="Arial"/>
                <a:ea typeface="ＭＳ Ｐゴシック"/>
              </a:rPr>
              <a:t>nighttime</a:t>
            </a:r>
            <a:endParaRPr sz="2400" dirty="0">
              <a:solidFill>
                <a:srgbClr val="FF0000"/>
              </a:solidFill>
            </a:endParaRPr>
          </a:p>
        </p:txBody>
      </p:sp>
      <p:grpSp>
        <p:nvGrpSpPr>
          <p:cNvPr id="3" name="Group 2"/>
          <p:cNvGrpSpPr/>
          <p:nvPr/>
        </p:nvGrpSpPr>
        <p:grpSpPr>
          <a:xfrm>
            <a:off x="575361" y="1210988"/>
            <a:ext cx="3041296" cy="5374052"/>
            <a:chOff x="1508384" y="1391428"/>
            <a:chExt cx="3041296" cy="5374052"/>
          </a:xfrm>
        </p:grpSpPr>
        <p:grpSp>
          <p:nvGrpSpPr>
            <p:cNvPr id="2" name="Group 1"/>
            <p:cNvGrpSpPr/>
            <p:nvPr/>
          </p:nvGrpSpPr>
          <p:grpSpPr>
            <a:xfrm>
              <a:off x="1508384" y="1391428"/>
              <a:ext cx="3041296" cy="5191712"/>
              <a:chOff x="152280" y="1513648"/>
              <a:chExt cx="3041296" cy="5191712"/>
            </a:xfrm>
          </p:grpSpPr>
          <p:pic>
            <p:nvPicPr>
              <p:cNvPr id="82" name="Picture 2"/>
              <p:cNvPicPr/>
              <p:nvPr/>
            </p:nvPicPr>
            <p:blipFill rotWithShape="1">
              <a:blip r:embed="rId2"/>
              <a:srcRect r="47567"/>
              <a:stretch/>
            </p:blipFill>
            <p:spPr>
              <a:xfrm>
                <a:off x="152280" y="1819440"/>
                <a:ext cx="3041296" cy="4885920"/>
              </a:xfrm>
              <a:prstGeom prst="rect">
                <a:avLst/>
              </a:prstGeom>
              <a:ln>
                <a:noFill/>
              </a:ln>
            </p:spPr>
          </p:pic>
          <p:sp>
            <p:nvSpPr>
              <p:cNvPr id="83" name="CustomShape 3"/>
              <p:cNvSpPr/>
              <p:nvPr/>
            </p:nvSpPr>
            <p:spPr>
              <a:xfrm>
                <a:off x="1142064" y="1513648"/>
                <a:ext cx="1249060" cy="369332"/>
              </a:xfrm>
              <a:prstGeom prst="rect">
                <a:avLst/>
              </a:prstGeom>
            </p:spPr>
            <p:txBody>
              <a:bodyPr wrap="none">
                <a:spAutoFit/>
              </a:bodyPr>
              <a:lstStyle/>
              <a:p>
                <a:r>
                  <a:rPr lang="en-US" b="1" dirty="0">
                    <a:solidFill>
                      <a:srgbClr val="0218BE"/>
                    </a:solidFill>
                    <a:ea typeface="宋体"/>
                  </a:rPr>
                  <a:t>Nighttime</a:t>
                </a:r>
                <a:endParaRPr b="1" dirty="0">
                  <a:solidFill>
                    <a:srgbClr val="0218BE"/>
                  </a:solidFill>
                  <a:ea typeface="宋体"/>
                </a:endParaRPr>
              </a:p>
            </p:txBody>
          </p:sp>
        </p:grpSp>
        <p:sp>
          <p:nvSpPr>
            <p:cNvPr id="85" name="CustomShape 5"/>
            <p:cNvSpPr/>
            <p:nvPr/>
          </p:nvSpPr>
          <p:spPr>
            <a:xfrm>
              <a:off x="1919520" y="6400800"/>
              <a:ext cx="2630160" cy="364680"/>
            </a:xfrm>
            <a:prstGeom prst="rect">
              <a:avLst/>
            </a:prstGeom>
            <a:noFill/>
            <a:ln>
              <a:noFill/>
            </a:ln>
          </p:spPr>
          <p:txBody>
            <a:bodyPr wrap="none" lIns="90000" tIns="45000" rIns="90000" bIns="45000"/>
            <a:lstStyle/>
            <a:p>
              <a:pPr>
                <a:lnSpc>
                  <a:spcPct val="100000"/>
                </a:lnSpc>
              </a:pPr>
              <a:r>
                <a:rPr lang="en-US" dirty="0">
                  <a:solidFill>
                    <a:srgbClr val="000000"/>
                  </a:solidFill>
                  <a:latin typeface="Arial"/>
                  <a:ea typeface="ＭＳ Ｐゴシック"/>
                </a:rPr>
                <a:t>Hu et al. (2013, JAMC)</a:t>
              </a:r>
              <a:endParaRPr dirty="0"/>
            </a:p>
          </p:txBody>
        </p:sp>
      </p:grpSp>
      <p:sp>
        <p:nvSpPr>
          <p:cNvPr id="9" name="Rectangle 8"/>
          <p:cNvSpPr/>
          <p:nvPr/>
        </p:nvSpPr>
        <p:spPr>
          <a:xfrm>
            <a:off x="3616657" y="4249863"/>
            <a:ext cx="5527343" cy="369332"/>
          </a:xfrm>
          <a:prstGeom prst="rect">
            <a:avLst/>
          </a:prstGeom>
        </p:spPr>
        <p:txBody>
          <a:bodyPr wrap="square">
            <a:spAutoFit/>
          </a:bodyPr>
          <a:lstStyle/>
          <a:p>
            <a:r>
              <a:rPr lang="en-US" dirty="0">
                <a:solidFill>
                  <a:srgbClr val="FF0000"/>
                </a:solidFill>
              </a:rPr>
              <a:t>UHI intensity = T at urban location – T at rural sites</a:t>
            </a:r>
            <a:endParaRPr lang="en-US" dirty="0"/>
          </a:p>
        </p:txBody>
      </p:sp>
    </p:spTree>
    <p:extLst>
      <p:ext uri="{BB962C8B-B14F-4D97-AF65-F5344CB8AC3E}">
        <p14:creationId xmlns:p14="http://schemas.microsoft.com/office/powerpoint/2010/main" val="9801577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800" dirty="0">
                <a:solidFill>
                  <a:srgbClr val="000000"/>
                </a:solidFill>
                <a:latin typeface="Calibri"/>
                <a:ea typeface="ＭＳ Ｐゴシック"/>
              </a:rPr>
              <a:t>Diurnal variation of UHI intensity in OKC</a:t>
            </a:r>
            <a:endParaRPr sz="3800" dirty="0"/>
          </a:p>
        </p:txBody>
      </p:sp>
      <p:sp>
        <p:nvSpPr>
          <p:cNvPr id="3" name="Rectangle 4"/>
          <p:cNvSpPr>
            <a:spLocks noChangeArrowheads="1"/>
          </p:cNvSpPr>
          <p:nvPr/>
        </p:nvSpPr>
        <p:spPr bwMode="auto">
          <a:xfrm>
            <a:off x="609237" y="5572709"/>
            <a:ext cx="82295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218BE"/>
                </a:solidFill>
                <a:effectLst/>
                <a:latin typeface="Times New Roman" panose="02020603050405020304" pitchFamily="18" charset="0"/>
                <a:ea typeface="Calibri" panose="020F0502020204030204" pitchFamily="34" charset="0"/>
                <a:cs typeface="Times New Roman" panose="02020603050405020304" pitchFamily="18" charset="0"/>
              </a:rPr>
              <a:t>UHI intensity normally increases around sunset quickly and then stays at </a:t>
            </a:r>
            <a:r>
              <a:rPr kumimoji="0" lang="en-US"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roughly constant level throughout the night</a:t>
            </a:r>
            <a:r>
              <a:rPr kumimoji="0" lang="en-US" altLang="en-US" sz="2400" b="0" i="0" u="none" strike="noStrike" cap="none" normalizeH="0" baseline="0" dirty="0">
                <a:ln>
                  <a:noFill/>
                </a:ln>
                <a:solidFill>
                  <a:srgbClr val="0218BE"/>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400" b="0" i="0" u="none" strike="noStrike" cap="none" normalizeH="0" baseline="0" dirty="0">
              <a:ln>
                <a:noFill/>
              </a:ln>
              <a:solidFill>
                <a:srgbClr val="0218BE"/>
              </a:solidFill>
              <a:effectLst/>
              <a:latin typeface="Arial" panose="020B0604020202020204" pitchFamily="34" charset="0"/>
            </a:endParaRPr>
          </a:p>
        </p:txBody>
      </p:sp>
      <p:grpSp>
        <p:nvGrpSpPr>
          <p:cNvPr id="4" name="Group 3"/>
          <p:cNvGrpSpPr/>
          <p:nvPr/>
        </p:nvGrpSpPr>
        <p:grpSpPr>
          <a:xfrm>
            <a:off x="1049403" y="1105767"/>
            <a:ext cx="7094958" cy="4466942"/>
            <a:chOff x="1049403" y="1105767"/>
            <a:chExt cx="7094958" cy="4466942"/>
          </a:xfrm>
        </p:grpSpPr>
        <p:pic>
          <p:nvPicPr>
            <p:cNvPr id="2050" name="Picture 2" descr="http://www.caps.ou.edu/micronet/WRF-UCM/Conventional/TS_UHII2days_coolingRate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403" y="1488747"/>
              <a:ext cx="7044834" cy="40839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40763" y="1105767"/>
              <a:ext cx="2603598" cy="461665"/>
            </a:xfrm>
            <a:prstGeom prst="rect">
              <a:avLst/>
            </a:prstGeom>
          </p:spPr>
          <p:txBody>
            <a:bodyPr wrap="none">
              <a:spAutoFit/>
            </a:bodyPr>
            <a:lstStyle/>
            <a:p>
              <a:r>
                <a:rPr lang="en-US" altLang="en-US" sz="2400" b="1" dirty="0">
                  <a:latin typeface="Times New Roman" panose="02020603050405020304" pitchFamily="18" charset="0"/>
                  <a:ea typeface="Calibri" panose="020F0502020204030204" pitchFamily="34" charset="0"/>
                  <a:cs typeface="Times New Roman" panose="02020603050405020304" pitchFamily="18" charset="0"/>
                </a:rPr>
                <a:t>Mean in July 2003</a:t>
              </a:r>
              <a:endParaRPr lang="en-US" sz="2400" b="1" dirty="0"/>
            </a:p>
          </p:txBody>
        </p:sp>
      </p:grpSp>
    </p:spTree>
    <p:extLst>
      <p:ext uri="{BB962C8B-B14F-4D97-AF65-F5344CB8AC3E}">
        <p14:creationId xmlns:p14="http://schemas.microsoft.com/office/powerpoint/2010/main" val="472252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aps.ou.edu/micronet/ARM/Temperature/201108/TS_Temperature_DALLAS_HIN_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05" y="2374709"/>
            <a:ext cx="9004995" cy="2764534"/>
          </a:xfrm>
          <a:prstGeom prst="rect">
            <a:avLst/>
          </a:prstGeom>
          <a:noFill/>
          <a:extLst>
            <a:ext uri="{909E8E84-426E-40DD-AFC4-6F175D3DCCD1}">
              <a14:hiddenFill xmlns:a14="http://schemas.microsoft.com/office/drawing/2010/main">
                <a:solidFill>
                  <a:srgbClr val="FFFFFF"/>
                </a:solidFill>
              </a14:hiddenFill>
            </a:ext>
          </a:extLst>
        </p:spPr>
      </p:pic>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800" dirty="0">
                <a:solidFill>
                  <a:srgbClr val="000000"/>
                </a:solidFill>
                <a:latin typeface="Calibri"/>
                <a:ea typeface="ＭＳ Ｐゴシック"/>
              </a:rPr>
              <a:t>Unique variation of nocturnal UHI in Dallas</a:t>
            </a:r>
            <a:endParaRPr sz="3800" dirty="0"/>
          </a:p>
        </p:txBody>
      </p:sp>
      <p:sp>
        <p:nvSpPr>
          <p:cNvPr id="2" name="Rectangle 1"/>
          <p:cNvSpPr/>
          <p:nvPr/>
        </p:nvSpPr>
        <p:spPr>
          <a:xfrm>
            <a:off x="593318" y="5944569"/>
            <a:ext cx="8550322" cy="492443"/>
          </a:xfrm>
          <a:prstGeom prst="rect">
            <a:avLst/>
          </a:prstGeom>
        </p:spPr>
        <p:txBody>
          <a:bodyPr wrap="square">
            <a:spAutoFit/>
          </a:bodyPr>
          <a:lstStyle/>
          <a:p>
            <a:r>
              <a:rPr lang="en-US" sz="2600" b="1" dirty="0">
                <a:solidFill>
                  <a:srgbClr val="3333FF"/>
                </a:solidFill>
                <a:latin typeface="Calibri"/>
                <a:ea typeface="ＭＳ Ｐゴシック"/>
              </a:rPr>
              <a:t>Sharp decrease (“collapse”) of the nocturnal UHI intensity</a:t>
            </a:r>
          </a:p>
        </p:txBody>
      </p:sp>
      <p:sp>
        <p:nvSpPr>
          <p:cNvPr id="3" name="Oval 2"/>
          <p:cNvSpPr/>
          <p:nvPr/>
        </p:nvSpPr>
        <p:spPr>
          <a:xfrm>
            <a:off x="1951631" y="2142700"/>
            <a:ext cx="1937982" cy="1856092"/>
          </a:xfrm>
          <a:prstGeom prst="ellipse">
            <a:avLst/>
          </a:prstGeom>
          <a:noFill/>
          <a:ln w="38100">
            <a:solidFill>
              <a:srgbClr val="1407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407B9"/>
              </a:solidFill>
            </a:endParaRPr>
          </a:p>
        </p:txBody>
      </p:sp>
    </p:spTree>
    <p:extLst>
      <p:ext uri="{BB962C8B-B14F-4D97-AF65-F5344CB8AC3E}">
        <p14:creationId xmlns:p14="http://schemas.microsoft.com/office/powerpoint/2010/main" val="840599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Shape 1"/>
          <p:cNvSpPr txBox="1"/>
          <p:nvPr/>
        </p:nvSpPr>
        <p:spPr>
          <a:xfrm>
            <a:off x="457200" y="76320"/>
            <a:ext cx="8229240" cy="1142640"/>
          </a:xfrm>
          <a:prstGeom prst="rect">
            <a:avLst/>
          </a:prstGeom>
        </p:spPr>
        <p:txBody>
          <a:bodyPr anchor="ctr"/>
          <a:lstStyle/>
          <a:p>
            <a:pPr algn="ctr">
              <a:lnSpc>
                <a:spcPct val="100000"/>
              </a:lnSpc>
            </a:pPr>
            <a:r>
              <a:rPr lang="en-US" sz="4400" b="1" dirty="0">
                <a:solidFill>
                  <a:srgbClr val="000000"/>
                </a:solidFill>
                <a:latin typeface="Calibri"/>
                <a:ea typeface="ＭＳ Ｐゴシック"/>
              </a:rPr>
              <a:t>Objectives of this study</a:t>
            </a:r>
            <a:endParaRPr b="1" dirty="0"/>
          </a:p>
        </p:txBody>
      </p:sp>
      <p:sp>
        <p:nvSpPr>
          <p:cNvPr id="96" name="TextShape 2"/>
          <p:cNvSpPr txBox="1"/>
          <p:nvPr/>
        </p:nvSpPr>
        <p:spPr>
          <a:xfrm>
            <a:off x="0" y="1849936"/>
            <a:ext cx="8991360" cy="3992040"/>
          </a:xfrm>
          <a:prstGeom prst="rect">
            <a:avLst/>
          </a:prstGeom>
        </p:spPr>
        <p:txBody>
          <a:bodyPr/>
          <a:lstStyle/>
          <a:p>
            <a:pPr lvl="1">
              <a:lnSpc>
                <a:spcPct val="100000"/>
              </a:lnSpc>
              <a:buFont typeface="Arial"/>
              <a:buChar char="–"/>
            </a:pPr>
            <a:r>
              <a:rPr lang="en-US" sz="4000" b="1" dirty="0">
                <a:solidFill>
                  <a:srgbClr val="3333FF"/>
                </a:solidFill>
                <a:latin typeface="Calibri"/>
                <a:ea typeface="ＭＳ Ｐゴシック"/>
              </a:rPr>
              <a:t>Understand such a unique temporal variation of the nocturnal UHI intensity in Dallas</a:t>
            </a:r>
          </a:p>
          <a:p>
            <a:pPr lvl="1">
              <a:lnSpc>
                <a:spcPct val="100000"/>
              </a:lnSpc>
              <a:buFont typeface="Arial"/>
              <a:buChar char="–"/>
            </a:pPr>
            <a:endParaRPr lang="en-US" sz="4000" b="1" dirty="0">
              <a:solidFill>
                <a:srgbClr val="3333FF"/>
              </a:solidFill>
              <a:latin typeface="Calibri"/>
              <a:ea typeface="ＭＳ Ｐゴシック"/>
            </a:endParaRPr>
          </a:p>
          <a:p>
            <a:pPr lvl="1">
              <a:lnSpc>
                <a:spcPct val="100000"/>
              </a:lnSpc>
              <a:buFont typeface="Arial"/>
              <a:buChar char="–"/>
            </a:pPr>
            <a:r>
              <a:rPr lang="en-US" sz="4000" b="1" dirty="0">
                <a:solidFill>
                  <a:srgbClr val="3333FF"/>
                </a:solidFill>
                <a:latin typeface="Calibri"/>
                <a:ea typeface="ＭＳ Ｐゴシック"/>
              </a:rPr>
              <a:t>Investigate WRF model capability to reproduce UHI </a:t>
            </a:r>
          </a:p>
          <a:p>
            <a:pPr>
              <a:lnSpc>
                <a:spcPct val="100000"/>
              </a:lnSpc>
            </a:pPr>
            <a:endParaRPr dirty="0"/>
          </a:p>
        </p:txBody>
      </p:sp>
    </p:spTree>
    <p:extLst>
      <p:ext uri="{BB962C8B-B14F-4D97-AF65-F5344CB8AC3E}">
        <p14:creationId xmlns:p14="http://schemas.microsoft.com/office/powerpoint/2010/main" val="3625220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Shape 1"/>
          <p:cNvSpPr txBox="1"/>
          <p:nvPr/>
        </p:nvSpPr>
        <p:spPr>
          <a:xfrm>
            <a:off x="152280" y="274680"/>
            <a:ext cx="8838720" cy="1142640"/>
          </a:xfrm>
          <a:prstGeom prst="rect">
            <a:avLst/>
          </a:prstGeom>
        </p:spPr>
        <p:txBody>
          <a:bodyPr anchor="ctr"/>
          <a:lstStyle/>
          <a:p>
            <a:pPr algn="ctr">
              <a:lnSpc>
                <a:spcPct val="100000"/>
              </a:lnSpc>
            </a:pPr>
            <a:r>
              <a:rPr lang="en-US" sz="4400" dirty="0">
                <a:solidFill>
                  <a:srgbClr val="000000"/>
                </a:solidFill>
                <a:latin typeface="Calibri"/>
                <a:ea typeface="ＭＳ Ｐゴシック"/>
              </a:rPr>
              <a:t>Model domains and configurations</a:t>
            </a:r>
            <a:endParaRPr dirty="0"/>
          </a:p>
        </p:txBody>
      </p:sp>
      <p:sp>
        <p:nvSpPr>
          <p:cNvPr id="99" name="CustomShape 2"/>
          <p:cNvSpPr/>
          <p:nvPr/>
        </p:nvSpPr>
        <p:spPr>
          <a:xfrm>
            <a:off x="3920932" y="2559423"/>
            <a:ext cx="5707158" cy="1919160"/>
          </a:xfrm>
          <a:prstGeom prst="rect">
            <a:avLst/>
          </a:prstGeom>
          <a:noFill/>
          <a:ln>
            <a:noFill/>
          </a:ln>
        </p:spPr>
        <p:txBody>
          <a:bodyPr lIns="90000" tIns="45000" rIns="90000" bIns="45000"/>
          <a:lstStyle/>
          <a:p>
            <a:pPr>
              <a:lnSpc>
                <a:spcPct val="100000"/>
              </a:lnSpc>
              <a:buFont typeface="Wingdings" charset="2"/>
              <a:buChar char=""/>
            </a:pPr>
            <a:r>
              <a:rPr lang="en-US" sz="2400" dirty="0">
                <a:solidFill>
                  <a:srgbClr val="000000"/>
                </a:solidFill>
                <a:latin typeface="Arial"/>
                <a:ea typeface="宋体"/>
              </a:rPr>
              <a:t>WRF3.6.1</a:t>
            </a:r>
            <a:endParaRPr dirty="0"/>
          </a:p>
          <a:p>
            <a:pPr>
              <a:lnSpc>
                <a:spcPct val="100000"/>
              </a:lnSpc>
              <a:buFont typeface="Wingdings" charset="2"/>
              <a:buChar char=""/>
            </a:pPr>
            <a:r>
              <a:rPr lang="en-US" sz="2400" dirty="0">
                <a:solidFill>
                  <a:srgbClr val="000000"/>
                </a:solidFill>
                <a:latin typeface="Arial"/>
                <a:ea typeface="宋体"/>
              </a:rPr>
              <a:t>12-&gt;4-&gt;0.8km</a:t>
            </a:r>
            <a:endParaRPr dirty="0"/>
          </a:p>
          <a:p>
            <a:pPr>
              <a:lnSpc>
                <a:spcPct val="100000"/>
              </a:lnSpc>
              <a:buFont typeface="Wingdings" charset="2"/>
              <a:buChar char=""/>
            </a:pPr>
            <a:r>
              <a:rPr lang="en-US" sz="2400" dirty="0" err="1">
                <a:solidFill>
                  <a:srgbClr val="000000"/>
                </a:solidFill>
                <a:latin typeface="Arial"/>
                <a:ea typeface="宋体"/>
              </a:rPr>
              <a:t>NOAH+Urban</a:t>
            </a:r>
            <a:r>
              <a:rPr lang="en-US" sz="2400" dirty="0">
                <a:solidFill>
                  <a:srgbClr val="000000"/>
                </a:solidFill>
                <a:latin typeface="Arial"/>
                <a:ea typeface="宋体"/>
              </a:rPr>
              <a:t> canopy model</a:t>
            </a:r>
            <a:endParaRPr dirty="0"/>
          </a:p>
          <a:p>
            <a:pPr>
              <a:lnSpc>
                <a:spcPct val="100000"/>
              </a:lnSpc>
              <a:buFont typeface="Wingdings" charset="2"/>
              <a:buChar char=""/>
            </a:pPr>
            <a:r>
              <a:rPr lang="en-US" sz="2400" dirty="0">
                <a:solidFill>
                  <a:srgbClr val="000000"/>
                </a:solidFill>
                <a:latin typeface="Arial"/>
                <a:ea typeface="宋体"/>
              </a:rPr>
              <a:t>Boundary layer scheme: YSU</a:t>
            </a:r>
            <a:endParaRPr sz="2400" dirty="0">
              <a:solidFill>
                <a:srgbClr val="000000"/>
              </a:solidFill>
              <a:latin typeface="Arial"/>
              <a:ea typeface="宋体"/>
            </a:endParaRPr>
          </a:p>
          <a:p>
            <a:pPr>
              <a:lnSpc>
                <a:spcPct val="100000"/>
              </a:lnSpc>
              <a:buFont typeface="Wingdings" charset="2"/>
              <a:buChar char=""/>
            </a:pPr>
            <a:r>
              <a:rPr lang="en-US" sz="2400" dirty="0">
                <a:solidFill>
                  <a:srgbClr val="000000"/>
                </a:solidFill>
                <a:latin typeface="Arial"/>
                <a:ea typeface="宋体"/>
              </a:rPr>
              <a:t>Simulation period: </a:t>
            </a:r>
            <a:r>
              <a:rPr lang="en-US" sz="2400" dirty="0"/>
              <a:t>August 7-8</a:t>
            </a:r>
            <a:r>
              <a:rPr lang="en-US" sz="2400" dirty="0">
                <a:solidFill>
                  <a:srgbClr val="FF0000"/>
                </a:solidFill>
                <a:latin typeface="Arial"/>
                <a:ea typeface="宋体"/>
              </a:rPr>
              <a:t> </a:t>
            </a:r>
            <a:r>
              <a:rPr lang="en-US" sz="2400" dirty="0">
                <a:solidFill>
                  <a:srgbClr val="000000"/>
                </a:solidFill>
                <a:latin typeface="Arial"/>
                <a:ea typeface="宋体"/>
              </a:rPr>
              <a:t>2011</a:t>
            </a:r>
            <a:endParaRPr sz="2400" dirty="0">
              <a:solidFill>
                <a:srgbClr val="000000"/>
              </a:solidFill>
              <a:latin typeface="Arial"/>
              <a:ea typeface="宋体"/>
            </a:endParaRP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0622" t="28750" r="47630" b="21771"/>
          <a:stretch/>
        </p:blipFill>
        <p:spPr bwMode="auto">
          <a:xfrm>
            <a:off x="519952" y="1226633"/>
            <a:ext cx="3203761" cy="5631367"/>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3920932" y="4974355"/>
            <a:ext cx="5223068" cy="646331"/>
          </a:xfrm>
          <a:prstGeom prst="rect">
            <a:avLst/>
          </a:prstGeom>
        </p:spPr>
        <p:txBody>
          <a:bodyPr wrap="square">
            <a:spAutoFit/>
          </a:bodyPr>
          <a:lstStyle/>
          <a:p>
            <a:r>
              <a:rPr lang="en-US" dirty="0">
                <a:solidFill>
                  <a:srgbClr val="FF0000"/>
                </a:solidFill>
              </a:rPr>
              <a:t>UHI intensity = T at Dallas Hinton – T at Kaufman</a:t>
            </a:r>
          </a:p>
          <a:p>
            <a:r>
              <a:rPr lang="en-US" dirty="0"/>
              <a:t>to be consistent with </a:t>
            </a:r>
            <a:r>
              <a:rPr lang="en-US" dirty="0" err="1"/>
              <a:t>Winguth</a:t>
            </a:r>
            <a:r>
              <a:rPr lang="en-US" dirty="0"/>
              <a:t> (2013, JAMC)</a:t>
            </a:r>
            <a:r>
              <a:rPr lang="en-US" dirty="0">
                <a:solidFill>
                  <a:srgbClr val="FF0000"/>
                </a:solidFill>
              </a:rPr>
              <a:t> </a:t>
            </a:r>
            <a:endParaRPr lang="en-US" dirty="0"/>
          </a:p>
        </p:txBody>
      </p:sp>
    </p:spTree>
    <p:extLst>
      <p:ext uri="{BB962C8B-B14F-4D97-AF65-F5344CB8AC3E}">
        <p14:creationId xmlns:p14="http://schemas.microsoft.com/office/powerpoint/2010/main" val="2788190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600" dirty="0">
                <a:solidFill>
                  <a:srgbClr val="000000"/>
                </a:solidFill>
                <a:latin typeface="Calibri"/>
                <a:ea typeface="ＭＳ Ｐゴシック"/>
              </a:rPr>
              <a:t>Observed variation of UHI, T, wind speed</a:t>
            </a:r>
            <a:endParaRPr sz="3600"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86870" y="990001"/>
            <a:ext cx="8517495" cy="5162606"/>
          </a:xfrm>
          <a:prstGeom prst="rect">
            <a:avLst/>
          </a:prstGeom>
        </p:spPr>
      </p:pic>
      <p:sp>
        <p:nvSpPr>
          <p:cNvPr id="2" name="Rectangle 1"/>
          <p:cNvSpPr/>
          <p:nvPr/>
        </p:nvSpPr>
        <p:spPr>
          <a:xfrm>
            <a:off x="276050" y="6301042"/>
            <a:ext cx="8699818" cy="369332"/>
          </a:xfrm>
          <a:prstGeom prst="rect">
            <a:avLst/>
          </a:prstGeom>
        </p:spPr>
        <p:txBody>
          <a:bodyPr wrap="none">
            <a:spAutoFit/>
          </a:bodyPr>
          <a:lstStyle/>
          <a:p>
            <a:r>
              <a:rPr lang="en-US" dirty="0">
                <a:solidFill>
                  <a:srgbClr val="0218BE"/>
                </a:solidFill>
                <a:ea typeface="宋体"/>
              </a:rPr>
              <a:t>Collapses of UHI coincided with wind maximum and rural nocturnal warming events</a:t>
            </a:r>
            <a:endParaRPr lang="en-US" dirty="0">
              <a:solidFill>
                <a:srgbClr val="0218BE"/>
              </a:solidFill>
            </a:endParaRPr>
          </a:p>
        </p:txBody>
      </p:sp>
    </p:spTree>
    <p:extLst>
      <p:ext uri="{BB962C8B-B14F-4D97-AF65-F5344CB8AC3E}">
        <p14:creationId xmlns:p14="http://schemas.microsoft.com/office/powerpoint/2010/main" val="2611559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600" dirty="0">
                <a:solidFill>
                  <a:srgbClr val="000000"/>
                </a:solidFill>
                <a:latin typeface="Calibri"/>
                <a:ea typeface="ＭＳ Ｐゴシック"/>
              </a:rPr>
              <a:t>Map of wind, T2, RH, </a:t>
            </a:r>
            <a:r>
              <a:rPr lang="en-US" sz="3600" dirty="0" err="1">
                <a:solidFill>
                  <a:srgbClr val="000000"/>
                </a:solidFill>
                <a:latin typeface="Calibri"/>
                <a:ea typeface="ＭＳ Ｐゴシック"/>
              </a:rPr>
              <a:t>K</a:t>
            </a:r>
            <a:r>
              <a:rPr lang="en-US" sz="3600" baseline="-25000" dirty="0" err="1">
                <a:solidFill>
                  <a:srgbClr val="000000"/>
                </a:solidFill>
                <a:latin typeface="Calibri"/>
                <a:ea typeface="ＭＳ Ｐゴシック"/>
              </a:rPr>
              <a:t>h</a:t>
            </a:r>
            <a:r>
              <a:rPr lang="en-US" sz="3600" baseline="-25000" dirty="0">
                <a:solidFill>
                  <a:srgbClr val="000000"/>
                </a:solidFill>
                <a:latin typeface="Calibri"/>
                <a:ea typeface="ＭＳ Ｐゴシック"/>
              </a:rPr>
              <a:t> </a:t>
            </a:r>
            <a:r>
              <a:rPr lang="en-US" sz="3600" dirty="0">
                <a:solidFill>
                  <a:srgbClr val="000000"/>
                </a:solidFill>
                <a:latin typeface="Calibri"/>
                <a:ea typeface="ＭＳ Ｐゴシック"/>
              </a:rPr>
              <a:t>at 00 and 06 UTC</a:t>
            </a:r>
            <a:endParaRPr sz="3600" dirty="0"/>
          </a:p>
        </p:txBody>
      </p:sp>
      <p:sp>
        <p:nvSpPr>
          <p:cNvPr id="9" name="Rectangle 8"/>
          <p:cNvSpPr/>
          <p:nvPr/>
        </p:nvSpPr>
        <p:spPr>
          <a:xfrm>
            <a:off x="89218" y="5284883"/>
            <a:ext cx="9206366" cy="677108"/>
          </a:xfrm>
          <a:prstGeom prst="rect">
            <a:avLst/>
          </a:prstGeom>
        </p:spPr>
        <p:txBody>
          <a:bodyPr wrap="none">
            <a:spAutoFit/>
          </a:bodyPr>
          <a:lstStyle/>
          <a:p>
            <a:r>
              <a:rPr lang="en-US" sz="1900" dirty="0">
                <a:solidFill>
                  <a:srgbClr val="0218BE"/>
                </a:solidFill>
                <a:ea typeface="宋体"/>
              </a:rPr>
              <a:t>Indications of a sea breeze front:</a:t>
            </a:r>
          </a:p>
          <a:p>
            <a:r>
              <a:rPr lang="en-US" sz="1900" dirty="0">
                <a:solidFill>
                  <a:srgbClr val="0218BE"/>
                </a:solidFill>
                <a:ea typeface="宋体"/>
              </a:rPr>
              <a:t>Cooler and moister air behind the front with stronger momentum and vertical mixing</a:t>
            </a:r>
            <a:endParaRPr lang="en-US" sz="1900" dirty="0">
              <a:solidFill>
                <a:srgbClr val="0218BE"/>
              </a:solidFill>
            </a:endParaRPr>
          </a:p>
        </p:txBody>
      </p:sp>
      <p:sp>
        <p:nvSpPr>
          <p:cNvPr id="4" name="Rectangle 3"/>
          <p:cNvSpPr/>
          <p:nvPr/>
        </p:nvSpPr>
        <p:spPr>
          <a:xfrm>
            <a:off x="2945094" y="3053169"/>
            <a:ext cx="825867" cy="369332"/>
          </a:xfrm>
          <a:prstGeom prst="rect">
            <a:avLst/>
          </a:prstGeom>
        </p:spPr>
        <p:txBody>
          <a:bodyPr wrap="none">
            <a:spAutoFit/>
          </a:bodyPr>
          <a:lstStyle/>
          <a:p>
            <a:r>
              <a:rPr lang="en-US" dirty="0">
                <a:solidFill>
                  <a:srgbClr val="0218BE"/>
                </a:solidFill>
                <a:ea typeface="宋体"/>
              </a:rPr>
              <a:t>Dallas</a:t>
            </a:r>
            <a:endParaRPr lang="en-US" dirty="0"/>
          </a:p>
        </p:txBody>
      </p:sp>
      <p:grpSp>
        <p:nvGrpSpPr>
          <p:cNvPr id="11" name="Group 10"/>
          <p:cNvGrpSpPr/>
          <p:nvPr/>
        </p:nvGrpSpPr>
        <p:grpSpPr>
          <a:xfrm>
            <a:off x="-296110" y="1072816"/>
            <a:ext cx="9440110" cy="3561209"/>
            <a:chOff x="-296110" y="1072816"/>
            <a:chExt cx="9440110" cy="3561209"/>
          </a:xfrm>
        </p:grpSpPr>
        <p:grpSp>
          <p:nvGrpSpPr>
            <p:cNvPr id="7" name="Group 6"/>
            <p:cNvGrpSpPr/>
            <p:nvPr/>
          </p:nvGrpSpPr>
          <p:grpSpPr>
            <a:xfrm>
              <a:off x="-296110" y="1287648"/>
              <a:ext cx="9440110" cy="3346377"/>
              <a:chOff x="-216569" y="2450246"/>
              <a:chExt cx="9440110" cy="3346377"/>
            </a:xfrm>
          </p:grpSpPr>
          <p:grpSp>
            <p:nvGrpSpPr>
              <p:cNvPr id="2" name="Group 1"/>
              <p:cNvGrpSpPr/>
              <p:nvPr/>
            </p:nvGrpSpPr>
            <p:grpSpPr>
              <a:xfrm>
                <a:off x="-216569" y="2634912"/>
                <a:ext cx="9440110" cy="3161711"/>
                <a:chOff x="-1050534" y="1960472"/>
                <a:chExt cx="10334234" cy="3920376"/>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l="12540" t="21250" r="32877" b="51084"/>
                <a:stretch/>
              </p:blipFill>
              <p:spPr bwMode="auto">
                <a:xfrm>
                  <a:off x="-1050534" y="1960472"/>
                  <a:ext cx="5461000" cy="392037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2" cstate="print">
                  <a:extLst>
                    <a:ext uri="{28A0092B-C50C-407E-A947-70E740481C1C}">
                      <a14:useLocalDpi xmlns:a14="http://schemas.microsoft.com/office/drawing/2010/main" val="0"/>
                    </a:ext>
                  </a:extLst>
                </a:blip>
                <a:srcRect l="17521" t="48694" r="32876" b="25115"/>
                <a:stretch/>
              </p:blipFill>
              <p:spPr bwMode="auto">
                <a:xfrm>
                  <a:off x="4320987" y="2169459"/>
                  <a:ext cx="4962713" cy="3711389"/>
                </a:xfrm>
                <a:prstGeom prst="rect">
                  <a:avLst/>
                </a:prstGeom>
                <a:ln>
                  <a:noFill/>
                </a:ln>
                <a:extLst>
                  <a:ext uri="{53640926-AAD7-44D8-BBD7-CCE9431645EC}">
                    <a14:shadowObscured xmlns:a14="http://schemas.microsoft.com/office/drawing/2010/main"/>
                  </a:ext>
                </a:extLst>
              </p:spPr>
            </p:pic>
          </p:grpSp>
          <p:sp>
            <p:nvSpPr>
              <p:cNvPr id="3" name="Rectangle 2"/>
              <p:cNvSpPr/>
              <p:nvPr/>
            </p:nvSpPr>
            <p:spPr>
              <a:xfrm>
                <a:off x="5275553" y="2450246"/>
                <a:ext cx="1236236" cy="369332"/>
              </a:xfrm>
              <a:prstGeom prst="rect">
                <a:avLst/>
              </a:prstGeom>
            </p:spPr>
            <p:txBody>
              <a:bodyPr wrap="none">
                <a:spAutoFit/>
              </a:bodyPr>
              <a:lstStyle/>
              <a:p>
                <a:r>
                  <a:rPr lang="en-US" dirty="0">
                    <a:solidFill>
                      <a:srgbClr val="000000"/>
                    </a:solidFill>
                    <a:ea typeface="宋体"/>
                  </a:rPr>
                  <a:t>0100 UTC</a:t>
                </a:r>
                <a:endParaRPr lang="en-US" dirty="0"/>
              </a:p>
            </p:txBody>
          </p:sp>
          <p:sp>
            <p:nvSpPr>
              <p:cNvPr id="8" name="Rectangle 7"/>
              <p:cNvSpPr/>
              <p:nvPr/>
            </p:nvSpPr>
            <p:spPr>
              <a:xfrm>
                <a:off x="6764361" y="2450246"/>
                <a:ext cx="2283510" cy="369332"/>
              </a:xfrm>
              <a:prstGeom prst="rect">
                <a:avLst/>
              </a:prstGeom>
            </p:spPr>
            <p:txBody>
              <a:bodyPr wrap="none">
                <a:spAutoFit/>
              </a:bodyPr>
              <a:lstStyle/>
              <a:p>
                <a:r>
                  <a:rPr lang="en-US" dirty="0">
                    <a:solidFill>
                      <a:srgbClr val="FF0000"/>
                    </a:solidFill>
                    <a:ea typeface="宋体"/>
                  </a:rPr>
                  <a:t>0600 UTC (0000 LT)</a:t>
                </a:r>
                <a:endParaRPr lang="en-US" dirty="0">
                  <a:solidFill>
                    <a:srgbClr val="FF0000"/>
                  </a:solidFill>
                </a:endParaRPr>
              </a:p>
            </p:txBody>
          </p:sp>
        </p:grpSp>
        <p:sp>
          <p:nvSpPr>
            <p:cNvPr id="10" name="Rectangle 9"/>
            <p:cNvSpPr/>
            <p:nvPr/>
          </p:nvSpPr>
          <p:spPr>
            <a:xfrm>
              <a:off x="567031" y="1167966"/>
              <a:ext cx="1685077" cy="369332"/>
            </a:xfrm>
            <a:prstGeom prst="rect">
              <a:avLst/>
            </a:prstGeom>
          </p:spPr>
          <p:txBody>
            <a:bodyPr wrap="none">
              <a:spAutoFit/>
            </a:bodyPr>
            <a:lstStyle/>
            <a:p>
              <a:r>
                <a:rPr lang="en-US" b="1" dirty="0">
                  <a:solidFill>
                    <a:srgbClr val="0218BE"/>
                  </a:solidFill>
                  <a:ea typeface="宋体"/>
                </a:rPr>
                <a:t>Early evening</a:t>
              </a:r>
              <a:endParaRPr lang="en-US" b="1" dirty="0">
                <a:solidFill>
                  <a:srgbClr val="0218BE"/>
                </a:solidFill>
              </a:endParaRPr>
            </a:p>
          </p:txBody>
        </p:sp>
        <p:sp>
          <p:nvSpPr>
            <p:cNvPr id="12" name="Rectangle 11"/>
            <p:cNvSpPr/>
            <p:nvPr/>
          </p:nvSpPr>
          <p:spPr>
            <a:xfrm>
              <a:off x="2784793" y="1165492"/>
              <a:ext cx="1146468" cy="369332"/>
            </a:xfrm>
            <a:prstGeom prst="rect">
              <a:avLst/>
            </a:prstGeom>
          </p:spPr>
          <p:txBody>
            <a:bodyPr wrap="none">
              <a:spAutoFit/>
            </a:bodyPr>
            <a:lstStyle/>
            <a:p>
              <a:r>
                <a:rPr lang="en-US" b="1" dirty="0">
                  <a:solidFill>
                    <a:srgbClr val="0218BE"/>
                  </a:solidFill>
                  <a:ea typeface="宋体"/>
                </a:rPr>
                <a:t>Midnight</a:t>
              </a:r>
              <a:endParaRPr lang="en-US" b="1" dirty="0">
                <a:solidFill>
                  <a:srgbClr val="0218BE"/>
                </a:solidFill>
              </a:endParaRPr>
            </a:p>
          </p:txBody>
        </p:sp>
        <p:sp>
          <p:nvSpPr>
            <p:cNvPr id="13" name="Rectangle 12"/>
            <p:cNvSpPr/>
            <p:nvPr/>
          </p:nvSpPr>
          <p:spPr>
            <a:xfrm>
              <a:off x="7253341" y="1072816"/>
              <a:ext cx="1146468" cy="369332"/>
            </a:xfrm>
            <a:prstGeom prst="rect">
              <a:avLst/>
            </a:prstGeom>
          </p:spPr>
          <p:txBody>
            <a:bodyPr wrap="none">
              <a:spAutoFit/>
            </a:bodyPr>
            <a:lstStyle/>
            <a:p>
              <a:r>
                <a:rPr lang="en-US" b="1" dirty="0">
                  <a:solidFill>
                    <a:srgbClr val="0218BE"/>
                  </a:solidFill>
                  <a:ea typeface="宋体"/>
                </a:rPr>
                <a:t>Midnight</a:t>
              </a:r>
              <a:endParaRPr lang="en-US" b="1" dirty="0">
                <a:solidFill>
                  <a:srgbClr val="0218BE"/>
                </a:solidFill>
              </a:endParaRPr>
            </a:p>
          </p:txBody>
        </p:sp>
        <p:sp>
          <p:nvSpPr>
            <p:cNvPr id="14" name="Rectangle 13"/>
            <p:cNvSpPr/>
            <p:nvPr/>
          </p:nvSpPr>
          <p:spPr>
            <a:xfrm>
              <a:off x="4971591" y="1102982"/>
              <a:ext cx="1685077" cy="369332"/>
            </a:xfrm>
            <a:prstGeom prst="rect">
              <a:avLst/>
            </a:prstGeom>
          </p:spPr>
          <p:txBody>
            <a:bodyPr wrap="none">
              <a:spAutoFit/>
            </a:bodyPr>
            <a:lstStyle/>
            <a:p>
              <a:r>
                <a:rPr lang="en-US" b="1" dirty="0">
                  <a:solidFill>
                    <a:srgbClr val="0218BE"/>
                  </a:solidFill>
                  <a:ea typeface="宋体"/>
                </a:rPr>
                <a:t>Early evening</a:t>
              </a:r>
              <a:endParaRPr lang="en-US" b="1" dirty="0">
                <a:solidFill>
                  <a:srgbClr val="0218BE"/>
                </a:solidFill>
              </a:endParaRPr>
            </a:p>
          </p:txBody>
        </p:sp>
      </p:grpSp>
    </p:spTree>
    <p:extLst>
      <p:ext uri="{BB962C8B-B14F-4D97-AF65-F5344CB8AC3E}">
        <p14:creationId xmlns:p14="http://schemas.microsoft.com/office/powerpoint/2010/main" val="3165103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600" dirty="0">
                <a:solidFill>
                  <a:srgbClr val="000000"/>
                </a:solidFill>
                <a:latin typeface="Calibri"/>
                <a:ea typeface="ＭＳ Ｐゴシック"/>
              </a:rPr>
              <a:t>Inland penetration of the sea breeze front</a:t>
            </a:r>
            <a:endParaRPr sz="3600"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t="20312" b="21562"/>
          <a:stretch/>
        </p:blipFill>
        <p:spPr bwMode="auto">
          <a:xfrm>
            <a:off x="1343480" y="884967"/>
            <a:ext cx="6456680" cy="531495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783921" y="6326580"/>
            <a:ext cx="8077852" cy="400110"/>
          </a:xfrm>
          <a:prstGeom prst="rect">
            <a:avLst/>
          </a:prstGeom>
        </p:spPr>
        <p:txBody>
          <a:bodyPr wrap="none">
            <a:spAutoFit/>
          </a:bodyPr>
          <a:lstStyle/>
          <a:p>
            <a:r>
              <a:rPr lang="en-US" sz="2000" dirty="0">
                <a:solidFill>
                  <a:srgbClr val="0218BE"/>
                </a:solidFill>
                <a:ea typeface="宋体"/>
              </a:rPr>
              <a:t>The sea breeze front approached Dallas around midnight (0600 UTC)</a:t>
            </a:r>
            <a:endParaRPr lang="en-US" sz="2000" dirty="0">
              <a:solidFill>
                <a:srgbClr val="0218BE"/>
              </a:solidFill>
            </a:endParaRPr>
          </a:p>
        </p:txBody>
      </p:sp>
      <p:sp>
        <p:nvSpPr>
          <p:cNvPr id="6" name="Rectangle 5"/>
          <p:cNvSpPr/>
          <p:nvPr/>
        </p:nvSpPr>
        <p:spPr>
          <a:xfrm>
            <a:off x="7366376" y="1265182"/>
            <a:ext cx="1146468" cy="369332"/>
          </a:xfrm>
          <a:prstGeom prst="rect">
            <a:avLst/>
          </a:prstGeom>
        </p:spPr>
        <p:txBody>
          <a:bodyPr wrap="none">
            <a:spAutoFit/>
          </a:bodyPr>
          <a:lstStyle/>
          <a:p>
            <a:r>
              <a:rPr lang="en-US" b="1" dirty="0">
                <a:solidFill>
                  <a:srgbClr val="0218BE"/>
                </a:solidFill>
                <a:ea typeface="宋体"/>
              </a:rPr>
              <a:t>Midnight</a:t>
            </a:r>
            <a:endParaRPr lang="en-US" b="1" dirty="0">
              <a:solidFill>
                <a:srgbClr val="0218BE"/>
              </a:solidFill>
            </a:endParaRPr>
          </a:p>
        </p:txBody>
      </p:sp>
      <p:sp>
        <p:nvSpPr>
          <p:cNvPr id="7" name="Rectangle 6"/>
          <p:cNvSpPr/>
          <p:nvPr/>
        </p:nvSpPr>
        <p:spPr>
          <a:xfrm>
            <a:off x="7458563" y="2718703"/>
            <a:ext cx="1685077" cy="369332"/>
          </a:xfrm>
          <a:prstGeom prst="rect">
            <a:avLst/>
          </a:prstGeom>
        </p:spPr>
        <p:txBody>
          <a:bodyPr wrap="none">
            <a:spAutoFit/>
          </a:bodyPr>
          <a:lstStyle/>
          <a:p>
            <a:r>
              <a:rPr lang="en-US" b="1" dirty="0">
                <a:solidFill>
                  <a:srgbClr val="0218BE"/>
                </a:solidFill>
                <a:ea typeface="宋体"/>
              </a:rPr>
              <a:t>Early evening</a:t>
            </a:r>
            <a:endParaRPr lang="en-US" b="1" dirty="0">
              <a:solidFill>
                <a:srgbClr val="0218BE"/>
              </a:solidFill>
            </a:endParaRPr>
          </a:p>
        </p:txBody>
      </p:sp>
      <p:sp>
        <p:nvSpPr>
          <p:cNvPr id="8" name="Rectangle 7"/>
          <p:cNvSpPr/>
          <p:nvPr/>
        </p:nvSpPr>
        <p:spPr>
          <a:xfrm>
            <a:off x="7458923" y="3214698"/>
            <a:ext cx="1287532" cy="369332"/>
          </a:xfrm>
          <a:prstGeom prst="rect">
            <a:avLst/>
          </a:prstGeom>
        </p:spPr>
        <p:txBody>
          <a:bodyPr wrap="none">
            <a:spAutoFit/>
          </a:bodyPr>
          <a:lstStyle/>
          <a:p>
            <a:r>
              <a:rPr lang="en-US" b="1" dirty="0">
                <a:solidFill>
                  <a:srgbClr val="0218BE"/>
                </a:solidFill>
                <a:ea typeface="宋体"/>
              </a:rPr>
              <a:t>Afternoon</a:t>
            </a:r>
            <a:endParaRPr lang="en-US" b="1" dirty="0">
              <a:solidFill>
                <a:srgbClr val="0218BE"/>
              </a:solidFill>
            </a:endParaRPr>
          </a:p>
        </p:txBody>
      </p:sp>
    </p:spTree>
    <p:extLst>
      <p:ext uri="{BB962C8B-B14F-4D97-AF65-F5344CB8AC3E}">
        <p14:creationId xmlns:p14="http://schemas.microsoft.com/office/powerpoint/2010/main" val="2268837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200" dirty="0">
                <a:solidFill>
                  <a:srgbClr val="000000"/>
                </a:solidFill>
                <a:latin typeface="Calibri"/>
                <a:ea typeface="ＭＳ Ｐゴシック"/>
              </a:rPr>
              <a:t>Tendency: difference between current and next hours</a:t>
            </a:r>
            <a:endParaRPr sz="3200" dirty="0"/>
          </a:p>
        </p:txBody>
      </p:sp>
      <p:grpSp>
        <p:nvGrpSpPr>
          <p:cNvPr id="8" name="Group 7"/>
          <p:cNvGrpSpPr/>
          <p:nvPr/>
        </p:nvGrpSpPr>
        <p:grpSpPr>
          <a:xfrm>
            <a:off x="17405" y="774612"/>
            <a:ext cx="9126595" cy="5963447"/>
            <a:chOff x="281390" y="829203"/>
            <a:chExt cx="9126595" cy="5963447"/>
          </a:xfrm>
        </p:grpSpPr>
        <p:grpSp>
          <p:nvGrpSpPr>
            <p:cNvPr id="7" name="Group 6"/>
            <p:cNvGrpSpPr/>
            <p:nvPr/>
          </p:nvGrpSpPr>
          <p:grpSpPr>
            <a:xfrm>
              <a:off x="743056" y="829203"/>
              <a:ext cx="8664929" cy="5868000"/>
              <a:chOff x="265383" y="897441"/>
              <a:chExt cx="8664929" cy="5868000"/>
            </a:xfrm>
          </p:grpSpPr>
          <p:sp>
            <p:nvSpPr>
              <p:cNvPr id="2" name="Rectangle 1"/>
              <p:cNvSpPr/>
              <p:nvPr/>
            </p:nvSpPr>
            <p:spPr>
              <a:xfrm>
                <a:off x="5398124" y="3231277"/>
                <a:ext cx="3532188" cy="1200329"/>
              </a:xfrm>
              <a:prstGeom prst="rect">
                <a:avLst/>
              </a:prstGeom>
            </p:spPr>
            <p:txBody>
              <a:bodyPr wrap="square">
                <a:spAutoFit/>
              </a:bodyPr>
              <a:lstStyle/>
              <a:p>
                <a:r>
                  <a:rPr lang="en-US" dirty="0">
                    <a:solidFill>
                      <a:srgbClr val="0218BE"/>
                    </a:solidFill>
                    <a:ea typeface="宋体"/>
                  </a:rPr>
                  <a:t>The inland penetration of sea breeze front can be clearly illustrated in the tendency of WSP, T2, RH. </a:t>
                </a:r>
                <a:endParaRPr lang="en-US" dirty="0">
                  <a:solidFill>
                    <a:srgbClr val="0218BE"/>
                  </a:solidFill>
                </a:endParaRPr>
              </a:p>
            </p:txBody>
          </p:sp>
          <p:grpSp>
            <p:nvGrpSpPr>
              <p:cNvPr id="4" name="Group 3"/>
              <p:cNvGrpSpPr/>
              <p:nvPr/>
            </p:nvGrpSpPr>
            <p:grpSpPr>
              <a:xfrm>
                <a:off x="265383" y="897441"/>
                <a:ext cx="5241925" cy="5868000"/>
                <a:chOff x="0" y="990000"/>
                <a:chExt cx="5241925" cy="5868000"/>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l="12981" t="21354" r="33026" b="37999"/>
                <a:stretch/>
              </p:blipFill>
              <p:spPr bwMode="auto">
                <a:xfrm>
                  <a:off x="0" y="1268921"/>
                  <a:ext cx="5241925" cy="5589079"/>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759950" y="990000"/>
                  <a:ext cx="1685077" cy="369332"/>
                </a:xfrm>
                <a:prstGeom prst="rect">
                  <a:avLst/>
                </a:prstGeom>
              </p:spPr>
              <p:txBody>
                <a:bodyPr wrap="none">
                  <a:spAutoFit/>
                </a:bodyPr>
                <a:lstStyle/>
                <a:p>
                  <a:r>
                    <a:rPr lang="en-US" b="1" dirty="0">
                      <a:solidFill>
                        <a:srgbClr val="0218BE"/>
                      </a:solidFill>
                      <a:ea typeface="宋体"/>
                    </a:rPr>
                    <a:t>Early evening</a:t>
                  </a:r>
                  <a:endParaRPr lang="en-US" b="1" dirty="0"/>
                </a:p>
              </p:txBody>
            </p:sp>
            <p:sp>
              <p:nvSpPr>
                <p:cNvPr id="6" name="Rectangle 5"/>
                <p:cNvSpPr/>
                <p:nvPr/>
              </p:nvSpPr>
              <p:spPr>
                <a:xfrm>
                  <a:off x="3025300" y="1000345"/>
                  <a:ext cx="1146468" cy="369332"/>
                </a:xfrm>
                <a:prstGeom prst="rect">
                  <a:avLst/>
                </a:prstGeom>
              </p:spPr>
              <p:txBody>
                <a:bodyPr wrap="none">
                  <a:spAutoFit/>
                </a:bodyPr>
                <a:lstStyle/>
                <a:p>
                  <a:r>
                    <a:rPr lang="en-US" b="1" dirty="0">
                      <a:solidFill>
                        <a:srgbClr val="0218BE"/>
                      </a:solidFill>
                      <a:ea typeface="宋体"/>
                    </a:rPr>
                    <a:t>Midnight</a:t>
                  </a:r>
                  <a:endParaRPr lang="en-US" b="1" dirty="0"/>
                </a:p>
              </p:txBody>
            </p:sp>
          </p:grpSp>
        </p:grpSp>
        <p:sp>
          <p:nvSpPr>
            <p:cNvPr id="9" name="Rectangle 8"/>
            <p:cNvSpPr/>
            <p:nvPr/>
          </p:nvSpPr>
          <p:spPr>
            <a:xfrm>
              <a:off x="281391" y="1907743"/>
              <a:ext cx="461665" cy="654538"/>
            </a:xfrm>
            <a:prstGeom prst="rect">
              <a:avLst/>
            </a:prstGeom>
          </p:spPr>
          <p:txBody>
            <a:bodyPr vert="vert270" wrap="none">
              <a:spAutoFit/>
            </a:bodyPr>
            <a:lstStyle/>
            <a:p>
              <a:r>
                <a:rPr lang="en-US" b="1" dirty="0">
                  <a:solidFill>
                    <a:srgbClr val="0218BE"/>
                  </a:solidFill>
                  <a:ea typeface="宋体"/>
                </a:rPr>
                <a:t>Wind</a:t>
              </a:r>
              <a:endParaRPr lang="en-US" b="1" dirty="0"/>
            </a:p>
          </p:txBody>
        </p:sp>
        <p:sp>
          <p:nvSpPr>
            <p:cNvPr id="10" name="Rectangle 9"/>
            <p:cNvSpPr/>
            <p:nvPr/>
          </p:nvSpPr>
          <p:spPr>
            <a:xfrm>
              <a:off x="281391" y="3302818"/>
              <a:ext cx="461665" cy="1473032"/>
            </a:xfrm>
            <a:prstGeom prst="rect">
              <a:avLst/>
            </a:prstGeom>
          </p:spPr>
          <p:txBody>
            <a:bodyPr vert="vert270" wrap="none">
              <a:spAutoFit/>
            </a:bodyPr>
            <a:lstStyle/>
            <a:p>
              <a:r>
                <a:rPr lang="en-US" b="1" dirty="0">
                  <a:solidFill>
                    <a:srgbClr val="0218BE"/>
                  </a:solidFill>
                  <a:ea typeface="宋体"/>
                </a:rPr>
                <a:t>Temperature</a:t>
              </a:r>
              <a:endParaRPr lang="en-US" b="1" dirty="0"/>
            </a:p>
          </p:txBody>
        </p:sp>
        <p:sp>
          <p:nvSpPr>
            <p:cNvPr id="11" name="Rectangle 10"/>
            <p:cNvSpPr/>
            <p:nvPr/>
          </p:nvSpPr>
          <p:spPr>
            <a:xfrm>
              <a:off x="281390" y="4763889"/>
              <a:ext cx="461665" cy="2028761"/>
            </a:xfrm>
            <a:prstGeom prst="rect">
              <a:avLst/>
            </a:prstGeom>
          </p:spPr>
          <p:txBody>
            <a:bodyPr vert="vert270" wrap="none">
              <a:spAutoFit/>
            </a:bodyPr>
            <a:lstStyle/>
            <a:p>
              <a:r>
                <a:rPr lang="en-US" b="1" dirty="0">
                  <a:solidFill>
                    <a:srgbClr val="0218BE"/>
                  </a:solidFill>
                  <a:ea typeface="宋体"/>
                </a:rPr>
                <a:t>Relative Humidity</a:t>
              </a:r>
              <a:endParaRPr lang="en-US" b="1" dirty="0"/>
            </a:p>
          </p:txBody>
        </p:sp>
      </p:grpSp>
    </p:spTree>
    <p:extLst>
      <p:ext uri="{BB962C8B-B14F-4D97-AF65-F5344CB8AC3E}">
        <p14:creationId xmlns:p14="http://schemas.microsoft.com/office/powerpoint/2010/main" val="2148606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600" dirty="0">
                <a:solidFill>
                  <a:srgbClr val="000000"/>
                </a:solidFill>
                <a:latin typeface="Calibri"/>
                <a:ea typeface="ＭＳ Ｐゴシック"/>
              </a:rPr>
              <a:t>Observed tendency in MADIS data</a:t>
            </a:r>
            <a:endParaRPr sz="3600" dirty="0"/>
          </a:p>
        </p:txBody>
      </p:sp>
      <p:sp>
        <p:nvSpPr>
          <p:cNvPr id="2" name="Rectangle 1"/>
          <p:cNvSpPr/>
          <p:nvPr/>
        </p:nvSpPr>
        <p:spPr>
          <a:xfrm>
            <a:off x="5224783" y="2421209"/>
            <a:ext cx="3918857" cy="2308324"/>
          </a:xfrm>
          <a:prstGeom prst="rect">
            <a:avLst/>
          </a:prstGeom>
        </p:spPr>
        <p:txBody>
          <a:bodyPr wrap="square">
            <a:spAutoFit/>
          </a:bodyPr>
          <a:lstStyle/>
          <a:p>
            <a:r>
              <a:rPr lang="en-US" dirty="0"/>
              <a:t>MADIS integrated data from many providers</a:t>
            </a:r>
            <a:endParaRPr lang="en-US" dirty="0">
              <a:effectLst/>
              <a:latin typeface="Times New Roman" panose="02020603050405020304" pitchFamily="18" charset="0"/>
              <a:ea typeface="Calibri" panose="020F0502020204030204" pitchFamily="34" charset="0"/>
            </a:endParaRPr>
          </a:p>
          <a:p>
            <a:endParaRPr lang="en-US" dirty="0">
              <a:latin typeface="Times New Roman" panose="02020603050405020304" pitchFamily="18" charset="0"/>
              <a:ea typeface="Calibri" panose="020F0502020204030204" pitchFamily="34" charset="0"/>
            </a:endParaRPr>
          </a:p>
          <a:p>
            <a:r>
              <a:rPr lang="en-US" dirty="0">
                <a:effectLst/>
                <a:latin typeface="Times New Roman" panose="02020603050405020304" pitchFamily="18" charset="0"/>
                <a:ea typeface="Calibri" panose="020F0502020204030204" pitchFamily="34" charset="0"/>
              </a:rPr>
              <a:t>In the spatial distribution of tendency, the small scale local </a:t>
            </a:r>
            <a:r>
              <a:rPr lang="en-US" dirty="0">
                <a:solidFill>
                  <a:srgbClr val="0218BE"/>
                </a:solidFill>
                <a:effectLst/>
                <a:latin typeface="Times New Roman" panose="02020603050405020304" pitchFamily="18" charset="0"/>
                <a:ea typeface="Calibri" panose="020F0502020204030204" pitchFamily="34" charset="0"/>
              </a:rPr>
              <a:t>heterogeneity</a:t>
            </a:r>
            <a:r>
              <a:rPr lang="en-US" dirty="0">
                <a:effectLst/>
                <a:latin typeface="Times New Roman" panose="02020603050405020304" pitchFamily="18" charset="0"/>
                <a:ea typeface="Calibri" panose="020F0502020204030204" pitchFamily="34" charset="0"/>
              </a:rPr>
              <a:t> in instantaneous values is removed and only the spatial information of temporal variation is remaining. </a:t>
            </a:r>
            <a:endParaRPr lang="en-US" dirty="0"/>
          </a:p>
        </p:txBody>
      </p:sp>
      <p:grpSp>
        <p:nvGrpSpPr>
          <p:cNvPr id="3" name="Group 2"/>
          <p:cNvGrpSpPr/>
          <p:nvPr/>
        </p:nvGrpSpPr>
        <p:grpSpPr>
          <a:xfrm>
            <a:off x="136168" y="787162"/>
            <a:ext cx="5148484" cy="6070838"/>
            <a:chOff x="136168" y="787162"/>
            <a:chExt cx="5148484" cy="6070838"/>
          </a:xfrm>
        </p:grpSpPr>
        <p:pic>
          <p:nvPicPr>
            <p:cNvPr id="4" name="Picture 3" descr="http://www.caps.ou.edu/micronet/WRF-UCM/MADIS/20110808/wrf_d03_MADISmesonet_T2Change_47.png"/>
            <p:cNvPicPr/>
            <p:nvPr/>
          </p:nvPicPr>
          <p:blipFill rotWithShape="1">
            <a:blip r:embed="rId2">
              <a:extLst>
                <a:ext uri="{28A0092B-C50C-407E-A947-70E740481C1C}">
                  <a14:useLocalDpi xmlns:a14="http://schemas.microsoft.com/office/drawing/2010/main" val="0"/>
                </a:ext>
              </a:extLst>
            </a:blip>
            <a:srcRect l="5480" t="5023" r="29985" b="20548"/>
            <a:stretch/>
          </p:blipFill>
          <p:spPr bwMode="auto">
            <a:xfrm>
              <a:off x="136168" y="1146411"/>
              <a:ext cx="5148484" cy="5711589"/>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888855" y="787162"/>
              <a:ext cx="1685077" cy="369332"/>
            </a:xfrm>
            <a:prstGeom prst="rect">
              <a:avLst/>
            </a:prstGeom>
          </p:spPr>
          <p:txBody>
            <a:bodyPr wrap="none">
              <a:spAutoFit/>
            </a:bodyPr>
            <a:lstStyle/>
            <a:p>
              <a:r>
                <a:rPr lang="en-US" b="1" dirty="0">
                  <a:solidFill>
                    <a:srgbClr val="0218BE"/>
                  </a:solidFill>
                  <a:ea typeface="宋体"/>
                </a:rPr>
                <a:t>Early evening</a:t>
              </a:r>
              <a:endParaRPr lang="en-US" b="1" dirty="0"/>
            </a:p>
          </p:txBody>
        </p:sp>
        <p:sp>
          <p:nvSpPr>
            <p:cNvPr id="6" name="Rectangle 5"/>
            <p:cNvSpPr/>
            <p:nvPr/>
          </p:nvSpPr>
          <p:spPr>
            <a:xfrm>
              <a:off x="3290683" y="825898"/>
              <a:ext cx="1146468" cy="369332"/>
            </a:xfrm>
            <a:prstGeom prst="rect">
              <a:avLst/>
            </a:prstGeom>
          </p:spPr>
          <p:txBody>
            <a:bodyPr wrap="none">
              <a:spAutoFit/>
            </a:bodyPr>
            <a:lstStyle/>
            <a:p>
              <a:r>
                <a:rPr lang="en-US" b="1" dirty="0">
                  <a:solidFill>
                    <a:srgbClr val="0218BE"/>
                  </a:solidFill>
                  <a:ea typeface="宋体"/>
                </a:rPr>
                <a:t>Midnight</a:t>
              </a:r>
              <a:endParaRPr lang="en-US" b="1" dirty="0"/>
            </a:p>
          </p:txBody>
        </p:sp>
      </p:grpSp>
    </p:spTree>
    <p:extLst>
      <p:ext uri="{BB962C8B-B14F-4D97-AF65-F5344CB8AC3E}">
        <p14:creationId xmlns:p14="http://schemas.microsoft.com/office/powerpoint/2010/main" val="254047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220200" cy="1143000"/>
          </a:xfrm>
        </p:spPr>
        <p:txBody>
          <a:bodyPr/>
          <a:lstStyle/>
          <a:p>
            <a:pPr eaLnBrk="1" hangingPunct="1"/>
            <a:r>
              <a:rPr lang="en-US" dirty="0">
                <a:solidFill>
                  <a:srgbClr val="3333FF"/>
                </a:solidFill>
                <a:ea typeface="ＭＳ Ｐゴシック" charset="-128"/>
              </a:rPr>
              <a:t>The “traditional” boundary layer</a:t>
            </a:r>
          </a:p>
        </p:txBody>
      </p:sp>
      <p:sp>
        <p:nvSpPr>
          <p:cNvPr id="11" name="TextBox 5"/>
          <p:cNvSpPr txBox="1">
            <a:spLocks noChangeArrowheads="1"/>
          </p:cNvSpPr>
          <p:nvPr/>
        </p:nvSpPr>
        <p:spPr bwMode="auto">
          <a:xfrm>
            <a:off x="341526" y="6400800"/>
            <a:ext cx="8802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dirty="0">
                <a:solidFill>
                  <a:srgbClr val="FF0000"/>
                </a:solidFill>
              </a:rPr>
              <a:t>In the traditional BL, turbulence is generated at the surface and transported upward.</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90600"/>
            <a:ext cx="5943600" cy="2667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1816"/>
          <a:stretch/>
        </p:blipFill>
        <p:spPr>
          <a:xfrm>
            <a:off x="1809750" y="3810000"/>
            <a:ext cx="6191250" cy="2533409"/>
          </a:xfrm>
          <a:prstGeom prst="rect">
            <a:avLst/>
          </a:prstGeom>
        </p:spPr>
      </p:pic>
    </p:spTree>
    <p:extLst>
      <p:ext uri="{BB962C8B-B14F-4D97-AF65-F5344CB8AC3E}">
        <p14:creationId xmlns:p14="http://schemas.microsoft.com/office/powerpoint/2010/main" val="4063794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300" dirty="0">
                <a:solidFill>
                  <a:srgbClr val="000000"/>
                </a:solidFill>
                <a:latin typeface="Calibri"/>
                <a:ea typeface="ＭＳ Ｐゴシック"/>
              </a:rPr>
              <a:t>Vertical cross-section of wind and its perturbation</a:t>
            </a:r>
            <a:endParaRPr sz="3300" dirty="0"/>
          </a:p>
        </p:txBody>
      </p:sp>
      <p:grpSp>
        <p:nvGrpSpPr>
          <p:cNvPr id="15" name="Group 14"/>
          <p:cNvGrpSpPr/>
          <p:nvPr/>
        </p:nvGrpSpPr>
        <p:grpSpPr>
          <a:xfrm>
            <a:off x="60403" y="586007"/>
            <a:ext cx="9066976" cy="6265587"/>
            <a:chOff x="60403" y="586007"/>
            <a:chExt cx="9066976" cy="6265587"/>
          </a:xfrm>
        </p:grpSpPr>
        <p:grpSp>
          <p:nvGrpSpPr>
            <p:cNvPr id="13" name="Group 12"/>
            <p:cNvGrpSpPr/>
            <p:nvPr/>
          </p:nvGrpSpPr>
          <p:grpSpPr>
            <a:xfrm>
              <a:off x="60403" y="586007"/>
              <a:ext cx="5923178" cy="6265587"/>
              <a:chOff x="60403" y="586007"/>
              <a:chExt cx="5923178" cy="6265587"/>
            </a:xfrm>
          </p:grpSpPr>
          <p:grpSp>
            <p:nvGrpSpPr>
              <p:cNvPr id="8" name="Group 7"/>
              <p:cNvGrpSpPr/>
              <p:nvPr/>
            </p:nvGrpSpPr>
            <p:grpSpPr>
              <a:xfrm>
                <a:off x="60403" y="586007"/>
                <a:ext cx="5923178" cy="6067273"/>
                <a:chOff x="60403" y="790727"/>
                <a:chExt cx="5923178" cy="6067273"/>
              </a:xfrm>
            </p:grpSpPr>
            <p:grpSp>
              <p:nvGrpSpPr>
                <p:cNvPr id="4" name="Group 3"/>
                <p:cNvGrpSpPr/>
                <p:nvPr/>
              </p:nvGrpSpPr>
              <p:grpSpPr>
                <a:xfrm>
                  <a:off x="354840" y="790727"/>
                  <a:ext cx="5628741" cy="6067273"/>
                  <a:chOff x="1815151" y="790726"/>
                  <a:chExt cx="5628741" cy="6067273"/>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l="8289" t="7928" r="10263" b="2815"/>
                  <a:stretch/>
                </p:blipFill>
                <p:spPr bwMode="auto">
                  <a:xfrm>
                    <a:off x="1815151" y="1214650"/>
                    <a:ext cx="5628741" cy="5643349"/>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3088772" y="790726"/>
                    <a:ext cx="798617" cy="461665"/>
                  </a:xfrm>
                  <a:prstGeom prst="rect">
                    <a:avLst/>
                  </a:prstGeom>
                </p:spPr>
                <p:txBody>
                  <a:bodyPr wrap="none">
                    <a:spAutoFit/>
                  </a:bodyPr>
                  <a:lstStyle/>
                  <a:p>
                    <a:r>
                      <a:rPr lang="en-US" sz="2400" dirty="0">
                        <a:solidFill>
                          <a:srgbClr val="0218BE"/>
                        </a:solidFill>
                        <a:latin typeface="Calibri"/>
                        <a:ea typeface="ＭＳ Ｐゴシック"/>
                      </a:rPr>
                      <a:t>wind</a:t>
                    </a:r>
                    <a:endParaRPr lang="en-US" sz="2400" dirty="0">
                      <a:solidFill>
                        <a:srgbClr val="0218BE"/>
                      </a:solidFill>
                    </a:endParaRPr>
                  </a:p>
                </p:txBody>
              </p:sp>
              <p:sp>
                <p:nvSpPr>
                  <p:cNvPr id="3" name="Rectangle 2"/>
                  <p:cNvSpPr/>
                  <p:nvPr/>
                </p:nvSpPr>
                <p:spPr>
                  <a:xfrm>
                    <a:off x="5055199" y="790726"/>
                    <a:ext cx="1783180" cy="461665"/>
                  </a:xfrm>
                  <a:prstGeom prst="rect">
                    <a:avLst/>
                  </a:prstGeom>
                </p:spPr>
                <p:txBody>
                  <a:bodyPr wrap="none">
                    <a:spAutoFit/>
                  </a:bodyPr>
                  <a:lstStyle/>
                  <a:p>
                    <a:pPr algn="ctr">
                      <a:lnSpc>
                        <a:spcPct val="100000"/>
                      </a:lnSpc>
                    </a:pPr>
                    <a:r>
                      <a:rPr lang="en-US" sz="2400" dirty="0">
                        <a:solidFill>
                          <a:srgbClr val="0218BE"/>
                        </a:solidFill>
                        <a:latin typeface="Calibri"/>
                        <a:ea typeface="ＭＳ Ｐゴシック"/>
                      </a:rPr>
                      <a:t>perturbation</a:t>
                    </a:r>
                    <a:endParaRPr lang="en-US" sz="2400" dirty="0">
                      <a:solidFill>
                        <a:srgbClr val="0218BE"/>
                      </a:solidFill>
                    </a:endParaRPr>
                  </a:p>
                </p:txBody>
              </p:sp>
            </p:grpSp>
            <p:sp>
              <p:nvSpPr>
                <p:cNvPr id="9" name="Rectangle 8"/>
                <p:cNvSpPr/>
                <p:nvPr/>
              </p:nvSpPr>
              <p:spPr>
                <a:xfrm>
                  <a:off x="60404" y="3097027"/>
                  <a:ext cx="461665" cy="1592744"/>
                </a:xfrm>
                <a:prstGeom prst="rect">
                  <a:avLst/>
                </a:prstGeom>
              </p:spPr>
              <p:txBody>
                <a:bodyPr vert="vert270" wrap="none">
                  <a:spAutoFit/>
                </a:bodyPr>
                <a:lstStyle/>
                <a:p>
                  <a:r>
                    <a:rPr lang="en-US" b="1" dirty="0">
                      <a:solidFill>
                        <a:srgbClr val="0218BE"/>
                      </a:solidFill>
                      <a:ea typeface="宋体"/>
                    </a:rPr>
                    <a:t>Early evening</a:t>
                  </a:r>
                  <a:endParaRPr lang="en-US" b="1" dirty="0"/>
                </a:p>
              </p:txBody>
            </p:sp>
            <p:sp>
              <p:nvSpPr>
                <p:cNvPr id="10" name="Rectangle 9"/>
                <p:cNvSpPr/>
                <p:nvPr/>
              </p:nvSpPr>
              <p:spPr>
                <a:xfrm>
                  <a:off x="60403" y="5147007"/>
                  <a:ext cx="461665" cy="1054135"/>
                </a:xfrm>
                <a:prstGeom prst="rect">
                  <a:avLst/>
                </a:prstGeom>
              </p:spPr>
              <p:txBody>
                <a:bodyPr vert="vert270" wrap="none">
                  <a:spAutoFit/>
                </a:bodyPr>
                <a:lstStyle/>
                <a:p>
                  <a:r>
                    <a:rPr lang="en-US" b="1" dirty="0">
                      <a:solidFill>
                        <a:srgbClr val="0218BE"/>
                      </a:solidFill>
                      <a:ea typeface="宋体"/>
                    </a:rPr>
                    <a:t>Midnight</a:t>
                  </a:r>
                  <a:endParaRPr lang="en-US" b="1" dirty="0"/>
                </a:p>
              </p:txBody>
            </p:sp>
            <p:sp>
              <p:nvSpPr>
                <p:cNvPr id="11" name="Rectangle 10"/>
                <p:cNvSpPr/>
                <p:nvPr/>
              </p:nvSpPr>
              <p:spPr>
                <a:xfrm>
                  <a:off x="87699" y="1850541"/>
                  <a:ext cx="461665" cy="682238"/>
                </a:xfrm>
                <a:prstGeom prst="rect">
                  <a:avLst/>
                </a:prstGeom>
              </p:spPr>
              <p:txBody>
                <a:bodyPr vert="vert270" wrap="none">
                  <a:spAutoFit/>
                </a:bodyPr>
                <a:lstStyle/>
                <a:p>
                  <a:r>
                    <a:rPr lang="en-US" b="1" dirty="0">
                      <a:solidFill>
                        <a:srgbClr val="0218BE"/>
                      </a:solidFill>
                      <a:ea typeface="宋体"/>
                    </a:rPr>
                    <a:t>Noon</a:t>
                  </a:r>
                  <a:endParaRPr lang="en-US" b="1" dirty="0"/>
                </a:p>
              </p:txBody>
            </p:sp>
          </p:grpSp>
          <p:sp>
            <p:nvSpPr>
              <p:cNvPr id="12" name="Down Arrow 11"/>
              <p:cNvSpPr/>
              <p:nvPr/>
            </p:nvSpPr>
            <p:spPr>
              <a:xfrm rot="10800000">
                <a:off x="3125337" y="6237028"/>
                <a:ext cx="122830" cy="286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85818" y="6482262"/>
                <a:ext cx="864339" cy="369332"/>
              </a:xfrm>
              <a:prstGeom prst="rect">
                <a:avLst/>
              </a:prstGeom>
            </p:spPr>
            <p:txBody>
              <a:bodyPr vert="horz" wrap="none">
                <a:spAutoFit/>
              </a:bodyPr>
              <a:lstStyle/>
              <a:p>
                <a:r>
                  <a:rPr lang="en-US" b="1" dirty="0">
                    <a:solidFill>
                      <a:srgbClr val="0218BE"/>
                    </a:solidFill>
                    <a:ea typeface="宋体"/>
                  </a:rPr>
                  <a:t>Dallas</a:t>
                </a:r>
                <a:endParaRPr lang="en-US" b="1" dirty="0"/>
              </a:p>
            </p:txBody>
          </p:sp>
        </p:grpSp>
        <p:sp>
          <p:nvSpPr>
            <p:cNvPr id="6" name="Rectangle 5"/>
            <p:cNvSpPr/>
            <p:nvPr/>
          </p:nvSpPr>
          <p:spPr>
            <a:xfrm>
              <a:off x="5765561" y="3285279"/>
              <a:ext cx="3361818" cy="1015663"/>
            </a:xfrm>
            <a:prstGeom prst="rect">
              <a:avLst/>
            </a:prstGeom>
          </p:spPr>
          <p:txBody>
            <a:bodyPr wrap="none">
              <a:spAutoFit/>
            </a:bodyPr>
            <a:lstStyle/>
            <a:p>
              <a:r>
                <a:rPr lang="en-US" sz="2000" dirty="0">
                  <a:solidFill>
                    <a:srgbClr val="0218BE"/>
                  </a:solidFill>
                </a:rPr>
                <a:t>Sea breeze develops in the </a:t>
              </a:r>
            </a:p>
            <a:p>
              <a:r>
                <a:rPr lang="en-US" sz="2000" dirty="0">
                  <a:solidFill>
                    <a:srgbClr val="0218BE"/>
                  </a:solidFill>
                </a:rPr>
                <a:t>morning and is </a:t>
              </a:r>
              <a:r>
                <a:rPr lang="en-US" sz="2000" dirty="0" err="1">
                  <a:solidFill>
                    <a:srgbClr val="0218BE"/>
                  </a:solidFill>
                </a:rPr>
                <a:t>advected</a:t>
              </a:r>
              <a:r>
                <a:rPr lang="en-US" sz="2000" dirty="0">
                  <a:solidFill>
                    <a:srgbClr val="0218BE"/>
                  </a:solidFill>
                </a:rPr>
                <a:t> </a:t>
              </a:r>
            </a:p>
            <a:p>
              <a:r>
                <a:rPr lang="en-US" sz="2000" dirty="0">
                  <a:solidFill>
                    <a:srgbClr val="0218BE"/>
                  </a:solidFill>
                </a:rPr>
                <a:t>by Low-Level Jet at night</a:t>
              </a:r>
            </a:p>
          </p:txBody>
        </p:sp>
        <p:sp>
          <p:nvSpPr>
            <p:cNvPr id="7" name="Rectangle 6"/>
            <p:cNvSpPr/>
            <p:nvPr/>
          </p:nvSpPr>
          <p:spPr>
            <a:xfrm>
              <a:off x="5765561" y="4979306"/>
              <a:ext cx="2648482" cy="400110"/>
            </a:xfrm>
            <a:prstGeom prst="rect">
              <a:avLst/>
            </a:prstGeom>
          </p:spPr>
          <p:txBody>
            <a:bodyPr wrap="none">
              <a:spAutoFit/>
            </a:bodyPr>
            <a:lstStyle/>
            <a:p>
              <a:r>
                <a:rPr lang="en-US" sz="2000" dirty="0">
                  <a:solidFill>
                    <a:srgbClr val="0218BE"/>
                  </a:solidFill>
                </a:rPr>
                <a:t>Synoptic sea breeze </a:t>
              </a:r>
            </a:p>
          </p:txBody>
        </p:sp>
      </p:grpSp>
    </p:spTree>
    <p:extLst>
      <p:ext uri="{BB962C8B-B14F-4D97-AF65-F5344CB8AC3E}">
        <p14:creationId xmlns:p14="http://schemas.microsoft.com/office/powerpoint/2010/main" val="1662725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400" dirty="0">
                <a:solidFill>
                  <a:srgbClr val="000000"/>
                </a:solidFill>
                <a:latin typeface="Calibri"/>
                <a:ea typeface="ＭＳ Ｐゴシック"/>
              </a:rPr>
              <a:t>Different response to the front in rural and urban</a:t>
            </a:r>
            <a:endParaRPr sz="3400"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46327" y="991157"/>
            <a:ext cx="3264789" cy="5706075"/>
          </a:xfrm>
          <a:prstGeom prst="rect">
            <a:avLst/>
          </a:prstGeom>
        </p:spPr>
      </p:pic>
      <p:grpSp>
        <p:nvGrpSpPr>
          <p:cNvPr id="3" name="Group 2"/>
          <p:cNvGrpSpPr/>
          <p:nvPr/>
        </p:nvGrpSpPr>
        <p:grpSpPr>
          <a:xfrm>
            <a:off x="3616657" y="1261817"/>
            <a:ext cx="5380276" cy="5248165"/>
            <a:chOff x="3616657" y="1261817"/>
            <a:chExt cx="5380276" cy="5248165"/>
          </a:xfrm>
        </p:grpSpPr>
        <p:pic>
          <p:nvPicPr>
            <p:cNvPr id="6" name="Picture 5"/>
            <p:cNvPicPr/>
            <p:nvPr/>
          </p:nvPicPr>
          <p:blipFill rotWithShape="1">
            <a:blip r:embed="rId3" cstate="print">
              <a:extLst>
                <a:ext uri="{28A0092B-C50C-407E-A947-70E740481C1C}">
                  <a14:useLocalDpi xmlns:a14="http://schemas.microsoft.com/office/drawing/2010/main" val="0"/>
                </a:ext>
              </a:extLst>
            </a:blip>
            <a:srcRect l="22636" t="21250" r="32386" b="46979"/>
            <a:stretch/>
          </p:blipFill>
          <p:spPr bwMode="auto">
            <a:xfrm>
              <a:off x="3616657" y="1261817"/>
              <a:ext cx="5380276" cy="5248165"/>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6537623" y="4572000"/>
              <a:ext cx="2078967" cy="892552"/>
            </a:xfrm>
            <a:prstGeom prst="rect">
              <a:avLst/>
            </a:prstGeom>
          </p:spPr>
          <p:txBody>
            <a:bodyPr wrap="none">
              <a:spAutoFit/>
            </a:bodyPr>
            <a:lstStyle/>
            <a:p>
              <a:r>
                <a:rPr lang="en-US" sz="2600" dirty="0">
                  <a:solidFill>
                    <a:srgbClr val="FF0000"/>
                  </a:solidFill>
                  <a:latin typeface="Calibri"/>
                  <a:ea typeface="ＭＳ Ｐゴシック"/>
                </a:rPr>
                <a:t>Urban: </a:t>
              </a:r>
            </a:p>
            <a:p>
              <a:r>
                <a:rPr lang="en-US" sz="2600" dirty="0">
                  <a:solidFill>
                    <a:srgbClr val="FF0000"/>
                  </a:solidFill>
                  <a:latin typeface="Calibri"/>
                  <a:ea typeface="ＭＳ Ｐゴシック"/>
                </a:rPr>
                <a:t>nearly neutral</a:t>
              </a:r>
              <a:endParaRPr lang="en-US" sz="2600" dirty="0">
                <a:solidFill>
                  <a:srgbClr val="FF0000"/>
                </a:solidFill>
              </a:endParaRPr>
            </a:p>
          </p:txBody>
        </p:sp>
        <p:sp>
          <p:nvSpPr>
            <p:cNvPr id="7" name="Rectangle 6"/>
            <p:cNvSpPr/>
            <p:nvPr/>
          </p:nvSpPr>
          <p:spPr>
            <a:xfrm>
              <a:off x="5253750" y="4262201"/>
              <a:ext cx="1053045" cy="892552"/>
            </a:xfrm>
            <a:prstGeom prst="rect">
              <a:avLst/>
            </a:prstGeom>
          </p:spPr>
          <p:txBody>
            <a:bodyPr wrap="none">
              <a:spAutoFit/>
            </a:bodyPr>
            <a:lstStyle/>
            <a:p>
              <a:r>
                <a:rPr lang="en-US" sz="2600" dirty="0">
                  <a:solidFill>
                    <a:srgbClr val="26FA4E"/>
                  </a:solidFill>
                  <a:latin typeface="Calibri"/>
                  <a:ea typeface="ＭＳ Ｐゴシック"/>
                </a:rPr>
                <a:t>Rural: </a:t>
              </a:r>
            </a:p>
            <a:p>
              <a:r>
                <a:rPr lang="en-US" sz="2600" dirty="0">
                  <a:solidFill>
                    <a:srgbClr val="26FA4E"/>
                  </a:solidFill>
                  <a:latin typeface="Calibri"/>
                  <a:ea typeface="ＭＳ Ｐゴシック"/>
                </a:rPr>
                <a:t>Stable</a:t>
              </a:r>
            </a:p>
          </p:txBody>
        </p:sp>
      </p:grpSp>
    </p:spTree>
    <p:extLst>
      <p:ext uri="{BB962C8B-B14F-4D97-AF65-F5344CB8AC3E}">
        <p14:creationId xmlns:p14="http://schemas.microsoft.com/office/powerpoint/2010/main" val="1106327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600" dirty="0">
                <a:solidFill>
                  <a:srgbClr val="000000"/>
                </a:solidFill>
                <a:latin typeface="Calibri"/>
                <a:ea typeface="ＭＳ Ｐゴシック"/>
              </a:rPr>
              <a:t>Simulated variation of T, and UHI intensity</a:t>
            </a:r>
            <a:endParaRPr sz="3600"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11949" t="26145" r="20633" b="29584"/>
          <a:stretch/>
        </p:blipFill>
        <p:spPr bwMode="auto">
          <a:xfrm>
            <a:off x="1234943" y="955339"/>
            <a:ext cx="6701050" cy="5390866"/>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33976" y="6346205"/>
            <a:ext cx="8876148" cy="400110"/>
          </a:xfrm>
          <a:prstGeom prst="rect">
            <a:avLst/>
          </a:prstGeom>
        </p:spPr>
        <p:txBody>
          <a:bodyPr wrap="none">
            <a:spAutoFit/>
          </a:bodyPr>
          <a:lstStyle/>
          <a:p>
            <a:r>
              <a:rPr lang="en-US" sz="2000" dirty="0">
                <a:solidFill>
                  <a:srgbClr val="0218BE"/>
                </a:solidFill>
              </a:rPr>
              <a:t>Nocturnal warming in rural </a:t>
            </a:r>
            <a:r>
              <a:rPr lang="en-US" sz="2000" dirty="0"/>
              <a:t>and</a:t>
            </a:r>
            <a:r>
              <a:rPr lang="en-US" sz="2000" dirty="0">
                <a:solidFill>
                  <a:srgbClr val="0218BE"/>
                </a:solidFill>
              </a:rPr>
              <a:t> </a:t>
            </a:r>
            <a:r>
              <a:rPr lang="en-US" sz="2000" dirty="0">
                <a:solidFill>
                  <a:srgbClr val="FF0000"/>
                </a:solidFill>
              </a:rPr>
              <a:t>non-warming in urban</a:t>
            </a:r>
            <a:r>
              <a:rPr lang="en-US" sz="2000" dirty="0">
                <a:solidFill>
                  <a:srgbClr val="0218BE"/>
                </a:solidFill>
              </a:rPr>
              <a:t> </a:t>
            </a:r>
            <a:r>
              <a:rPr lang="en-US" sz="2000" dirty="0"/>
              <a:t>lead to collapse of UHI</a:t>
            </a:r>
          </a:p>
        </p:txBody>
      </p:sp>
    </p:spTree>
    <p:extLst>
      <p:ext uri="{BB962C8B-B14F-4D97-AF65-F5344CB8AC3E}">
        <p14:creationId xmlns:p14="http://schemas.microsoft.com/office/powerpoint/2010/main" val="2787408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0" y="152280"/>
            <a:ext cx="9143640" cy="837720"/>
          </a:xfrm>
          <a:prstGeom prst="rect">
            <a:avLst/>
          </a:prstGeom>
        </p:spPr>
        <p:txBody>
          <a:bodyPr anchor="ctr"/>
          <a:lstStyle/>
          <a:p>
            <a:pPr algn="ctr">
              <a:lnSpc>
                <a:spcPct val="100000"/>
              </a:lnSpc>
            </a:pPr>
            <a:r>
              <a:rPr lang="en-US" sz="3600" dirty="0">
                <a:solidFill>
                  <a:srgbClr val="000000"/>
                </a:solidFill>
                <a:latin typeface="Calibri"/>
                <a:ea typeface="ＭＳ Ｐゴシック"/>
              </a:rPr>
              <a:t>Observed variation of UHI intensity in Dallas</a:t>
            </a:r>
            <a:endParaRPr sz="3600"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86870" y="990000"/>
            <a:ext cx="8856769" cy="5554235"/>
          </a:xfrm>
          <a:prstGeom prst="rect">
            <a:avLst/>
          </a:prstGeom>
        </p:spPr>
      </p:pic>
    </p:spTree>
    <p:extLst>
      <p:ext uri="{BB962C8B-B14F-4D97-AF65-F5344CB8AC3E}">
        <p14:creationId xmlns:p14="http://schemas.microsoft.com/office/powerpoint/2010/main" val="3587579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457200" y="-76320"/>
            <a:ext cx="8229240" cy="1142640"/>
          </a:xfrm>
          <a:prstGeom prst="rect">
            <a:avLst/>
          </a:prstGeom>
        </p:spPr>
        <p:txBody>
          <a:bodyPr anchor="ctr"/>
          <a:lstStyle/>
          <a:p>
            <a:pPr algn="ctr">
              <a:lnSpc>
                <a:spcPct val="100000"/>
              </a:lnSpc>
            </a:pPr>
            <a:r>
              <a:rPr lang="en-US" sz="4400" b="1" dirty="0">
                <a:solidFill>
                  <a:srgbClr val="FF0000"/>
                </a:solidFill>
                <a:latin typeface="Calibri"/>
                <a:ea typeface="ＭＳ Ｐゴシック"/>
              </a:rPr>
              <a:t>Conclusions</a:t>
            </a:r>
            <a:endParaRPr b="1" dirty="0">
              <a:solidFill>
                <a:srgbClr val="FF0000"/>
              </a:solidFill>
            </a:endParaRPr>
          </a:p>
        </p:txBody>
      </p:sp>
      <p:sp>
        <p:nvSpPr>
          <p:cNvPr id="134" name="CustomShape 2"/>
          <p:cNvSpPr/>
          <p:nvPr/>
        </p:nvSpPr>
        <p:spPr>
          <a:xfrm>
            <a:off x="762120" y="1828800"/>
            <a:ext cx="183960" cy="369360"/>
          </a:xfrm>
          <a:prstGeom prst="rect">
            <a:avLst/>
          </a:prstGeom>
          <a:noFill/>
          <a:ln>
            <a:noFill/>
          </a:ln>
        </p:spPr>
        <p:txBody>
          <a:bodyPr/>
          <a:lstStyle/>
          <a:p>
            <a:endParaRPr lang="en-US"/>
          </a:p>
        </p:txBody>
      </p:sp>
      <p:sp>
        <p:nvSpPr>
          <p:cNvPr id="135" name="CustomShape 3"/>
          <p:cNvSpPr/>
          <p:nvPr/>
        </p:nvSpPr>
        <p:spPr>
          <a:xfrm>
            <a:off x="380880" y="762120"/>
            <a:ext cx="8457840" cy="5882760"/>
          </a:xfrm>
          <a:prstGeom prst="rect">
            <a:avLst/>
          </a:prstGeom>
          <a:noFill/>
          <a:ln w="9360">
            <a:solidFill>
              <a:srgbClr val="EB641B"/>
            </a:solidFill>
            <a:miter/>
          </a:ln>
        </p:spPr>
        <p:txBody>
          <a:bodyPr lIns="90000" tIns="45000" rIns="90000" bIns="45000"/>
          <a:lstStyle/>
          <a:p>
            <a:pPr>
              <a:lnSpc>
                <a:spcPct val="100000"/>
              </a:lnSpc>
              <a:spcAft>
                <a:spcPts val="3000"/>
              </a:spcAft>
              <a:buFont typeface="Calibri"/>
              <a:buAutoNum type="arabicPeriod"/>
            </a:pPr>
            <a:r>
              <a:rPr lang="en-US" sz="3600" dirty="0">
                <a:solidFill>
                  <a:srgbClr val="0218BE"/>
                </a:solidFill>
              </a:rPr>
              <a:t>“collapse” of nocturnal UHI intensities occurred frequently around mid-night in August 2011 in Dallas</a:t>
            </a:r>
            <a:r>
              <a:rPr lang="en-US" sz="3600" dirty="0">
                <a:solidFill>
                  <a:srgbClr val="0218BE"/>
                </a:solidFill>
                <a:latin typeface="Arial"/>
                <a:ea typeface="ＭＳ Ｐゴシック"/>
              </a:rPr>
              <a:t>.</a:t>
            </a:r>
            <a:endParaRPr sz="3600" dirty="0">
              <a:solidFill>
                <a:srgbClr val="0218BE"/>
              </a:solidFill>
            </a:endParaRPr>
          </a:p>
          <a:p>
            <a:pPr>
              <a:spcAft>
                <a:spcPts val="3000"/>
              </a:spcAft>
            </a:pPr>
            <a:r>
              <a:rPr lang="en-US" sz="3600" dirty="0">
                <a:solidFill>
                  <a:srgbClr val="0218BE"/>
                </a:solidFill>
              </a:rPr>
              <a:t>2. Sea breeze circulation cells can be </a:t>
            </a:r>
            <a:r>
              <a:rPr lang="en-US" sz="3600" dirty="0" err="1">
                <a:solidFill>
                  <a:srgbClr val="0218BE"/>
                </a:solidFill>
              </a:rPr>
              <a:t>advected</a:t>
            </a:r>
            <a:r>
              <a:rPr lang="en-US" sz="3600" dirty="0">
                <a:solidFill>
                  <a:srgbClr val="0218BE"/>
                </a:solidFill>
              </a:rPr>
              <a:t> to Dallas and influence its UHI  </a:t>
            </a:r>
          </a:p>
          <a:p>
            <a:pPr>
              <a:spcAft>
                <a:spcPts val="3000"/>
              </a:spcAft>
            </a:pPr>
            <a:r>
              <a:rPr lang="en-US" sz="3600" dirty="0">
                <a:solidFill>
                  <a:srgbClr val="0218BE"/>
                </a:solidFill>
              </a:rPr>
              <a:t>3. Sea breeze frontal passage induced nocturnal warming events in rural area, while it did not alter urban boundary layer much.</a:t>
            </a:r>
          </a:p>
        </p:txBody>
      </p:sp>
    </p:spTree>
    <p:extLst>
      <p:ext uri="{BB962C8B-B14F-4D97-AF65-F5344CB8AC3E}">
        <p14:creationId xmlns:p14="http://schemas.microsoft.com/office/powerpoint/2010/main" val="1632015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52552"/>
            <a:ext cx="8229600" cy="1143000"/>
          </a:xfrm>
        </p:spPr>
        <p:txBody>
          <a:bodyPr/>
          <a:lstStyle/>
          <a:p>
            <a:r>
              <a:rPr lang="en-US" dirty="0">
                <a:solidFill>
                  <a:srgbClr val="3333FF"/>
                </a:solidFill>
                <a:ea typeface="ＭＳ Ｐゴシック" charset="-128"/>
              </a:rPr>
              <a:t>References</a:t>
            </a:r>
            <a:endParaRPr lang="en-US" dirty="0">
              <a:ea typeface="ＭＳ Ｐゴシック" charset="-128"/>
            </a:endParaRPr>
          </a:p>
        </p:txBody>
      </p:sp>
      <p:sp>
        <p:nvSpPr>
          <p:cNvPr id="26627" name="Content Placeholder 2"/>
          <p:cNvSpPr>
            <a:spLocks noGrp="1"/>
          </p:cNvSpPr>
          <p:nvPr>
            <p:ph idx="1"/>
          </p:nvPr>
        </p:nvSpPr>
        <p:spPr>
          <a:xfrm>
            <a:off x="76200" y="685800"/>
            <a:ext cx="8839200" cy="5791200"/>
          </a:xfrm>
        </p:spPr>
        <p:txBody>
          <a:bodyPr/>
          <a:lstStyle/>
          <a:p>
            <a:pPr marL="457200" indent="-457200">
              <a:buAutoNum type="arabicPeriod"/>
            </a:pPr>
            <a:r>
              <a:rPr lang="en-US" sz="1600" b="1" dirty="0"/>
              <a:t>Hu, X.-M.</a:t>
            </a:r>
            <a:r>
              <a:rPr lang="en-US" sz="1600" dirty="0"/>
              <a:t>,F. Zhang, G. Yu, J.D. Fuentes, and L. Wu (2011), </a:t>
            </a:r>
            <a:r>
              <a:rPr lang="en-US" sz="1600" dirty="0">
                <a:hlinkClick r:id="rId2"/>
              </a:rPr>
              <a:t>Contribution of mixed-phase boundary layer clouds to the termination of ozone depletion events in the Arctic</a:t>
            </a:r>
            <a:r>
              <a:rPr lang="en-US" sz="1600" dirty="0"/>
              <a:t>. </a:t>
            </a:r>
            <a:r>
              <a:rPr lang="en-US" sz="1600" i="1" dirty="0" err="1"/>
              <a:t>Geophys</a:t>
            </a:r>
            <a:r>
              <a:rPr lang="en-US" sz="1600" i="1" dirty="0"/>
              <a:t>. Res. </a:t>
            </a:r>
            <a:r>
              <a:rPr lang="en-US" sz="1600" i="1" dirty="0" err="1"/>
              <a:t>Lett</a:t>
            </a:r>
            <a:r>
              <a:rPr lang="en-US" sz="1600" i="1" dirty="0"/>
              <a:t>.</a:t>
            </a:r>
            <a:r>
              <a:rPr lang="en-US" sz="1600" dirty="0"/>
              <a:t>, 38, L21801, doi:10.1029/2011GL049229.</a:t>
            </a:r>
          </a:p>
          <a:p>
            <a:pPr marL="457200" indent="-457200">
              <a:buAutoNum type="arabicPeriod"/>
            </a:pPr>
            <a:r>
              <a:rPr lang="en-US" sz="1600" b="1" dirty="0"/>
              <a:t>Hu, X.-M.</a:t>
            </a:r>
            <a:r>
              <a:rPr lang="en-US" sz="1600" dirty="0"/>
              <a:t>, D. Doughty, K.J. Sanchez, E. Joseph, and J. D. Fuentes (2012), </a:t>
            </a:r>
            <a:r>
              <a:rPr lang="en-US" sz="1600" dirty="0">
                <a:hlinkClick r:id="rId3"/>
              </a:rPr>
              <a:t>Ozone variability in the atmospheric boundary layer in Maryland and its implications for vertical transport model</a:t>
            </a:r>
            <a:r>
              <a:rPr lang="en-US" sz="1600" dirty="0"/>
              <a:t>, </a:t>
            </a:r>
            <a:r>
              <a:rPr lang="en-US" sz="1600" i="1" dirty="0"/>
              <a:t>Atmos. Environ.</a:t>
            </a:r>
            <a:r>
              <a:rPr lang="en-US" sz="1600" dirty="0"/>
              <a:t>,46,354-364.</a:t>
            </a:r>
          </a:p>
          <a:p>
            <a:pPr marL="457200" indent="-457200">
              <a:buAutoNum type="arabicPeriod"/>
            </a:pPr>
            <a:r>
              <a:rPr lang="en-US" sz="1600" b="1" dirty="0"/>
              <a:t>Hu, X.-M.</a:t>
            </a:r>
            <a:r>
              <a:rPr lang="en-US" sz="1600" dirty="0"/>
              <a:t>, P. Klein , M. </a:t>
            </a:r>
            <a:r>
              <a:rPr lang="en-US" sz="1600" dirty="0" err="1"/>
              <a:t>Xue</a:t>
            </a:r>
            <a:r>
              <a:rPr lang="en-US" sz="1600" dirty="0"/>
              <a:t>, F. Zhang, D. Doughty, R. </a:t>
            </a:r>
            <a:r>
              <a:rPr lang="en-US" sz="1600" dirty="0" err="1"/>
              <a:t>Forkel</a:t>
            </a:r>
            <a:r>
              <a:rPr lang="en-US" sz="1600" dirty="0"/>
              <a:t>, E. Joseph, and J. D. Fuentes (2013a), </a:t>
            </a:r>
            <a:r>
              <a:rPr lang="en-US" sz="1600" u="sng" dirty="0">
                <a:hlinkClick r:id="rId4"/>
              </a:rPr>
              <a:t>Impact of the Vertical Mixing Induced by Low-level Jets on Boundary Layer Ozone Concentration</a:t>
            </a:r>
            <a:r>
              <a:rPr lang="en-US" sz="1600" dirty="0"/>
              <a:t>, </a:t>
            </a:r>
            <a:r>
              <a:rPr lang="en-US" sz="1600" i="1" dirty="0"/>
              <a:t>Atmos. Environ.</a:t>
            </a:r>
            <a:r>
              <a:rPr lang="en-US" sz="1600" dirty="0"/>
              <a:t>, 70, 123-130.</a:t>
            </a:r>
            <a:r>
              <a:rPr lang="en-US" sz="1600" b="1" dirty="0"/>
              <a:t> </a:t>
            </a:r>
            <a:endParaRPr lang="en-US" sz="1600" dirty="0"/>
          </a:p>
          <a:p>
            <a:pPr marL="457200" indent="-457200">
              <a:buAutoNum type="arabicPeriod"/>
            </a:pPr>
            <a:r>
              <a:rPr lang="en-US" sz="1600" b="1" dirty="0"/>
              <a:t>Hu, X.-M.</a:t>
            </a:r>
            <a:r>
              <a:rPr lang="en-US" sz="1600" dirty="0"/>
              <a:t>, P. M. Klein, M. </a:t>
            </a:r>
            <a:r>
              <a:rPr lang="en-US" sz="1600" dirty="0" err="1"/>
              <a:t>Xue</a:t>
            </a:r>
            <a:r>
              <a:rPr lang="en-US" sz="1600" dirty="0"/>
              <a:t>, J. K. Lundquist, F. Zhang, and Y. Qi (2013b), Impact of low-level jets on the </a:t>
            </a:r>
            <a:r>
              <a:rPr lang="en-US" sz="1600" dirty="0" err="1"/>
              <a:t>ncturnal</a:t>
            </a:r>
            <a:r>
              <a:rPr lang="en-US" sz="1600" dirty="0"/>
              <a:t> urban heat island intensity in Oklahoma City. </a:t>
            </a:r>
            <a:r>
              <a:rPr lang="en-US" sz="1600" i="1" dirty="0"/>
              <a:t>J. Appl. Meteor. </a:t>
            </a:r>
            <a:r>
              <a:rPr lang="en-US" sz="1600" i="1" dirty="0" err="1"/>
              <a:t>Climatol</a:t>
            </a:r>
            <a:r>
              <a:rPr lang="en-US" sz="1600" i="1" dirty="0"/>
              <a:t>.</a:t>
            </a:r>
            <a:r>
              <a:rPr lang="en-US" sz="1600" dirty="0"/>
              <a:t>, doi:10.1175/JAMC-D-12-0256.1. </a:t>
            </a:r>
          </a:p>
          <a:p>
            <a:pPr marL="457200" indent="-457200">
              <a:buAutoNum type="arabicPeriod"/>
            </a:pPr>
            <a:r>
              <a:rPr lang="en-US" sz="1600" b="1" dirty="0"/>
              <a:t>Hu, X.-M.</a:t>
            </a:r>
            <a:r>
              <a:rPr lang="en-US" sz="1600" dirty="0"/>
              <a:t>, et al. (2014), </a:t>
            </a:r>
            <a:r>
              <a:rPr lang="en-US" sz="1600" dirty="0">
                <a:hlinkClick r:id="rId5"/>
              </a:rPr>
              <a:t>Impact of the Loess Plateau on the Atmospheric Boundary Layer Structure and Air Quality in the North China Plain: A Case Study</a:t>
            </a:r>
            <a:r>
              <a:rPr lang="en-US" sz="1600" dirty="0"/>
              <a:t>, </a:t>
            </a:r>
            <a:r>
              <a:rPr lang="en-US" sz="1600" i="1" dirty="0"/>
              <a:t>Science of the Total Environment</a:t>
            </a:r>
            <a:r>
              <a:rPr lang="en-US" sz="1600" dirty="0"/>
              <a:t>, </a:t>
            </a:r>
            <a:r>
              <a:rPr lang="en-US" sz="1600" dirty="0">
                <a:hlinkClick r:id="rId6"/>
              </a:rPr>
              <a:t>10.1016/j.scitotenv.2014.08.053 </a:t>
            </a:r>
            <a:endParaRPr lang="en-US" sz="1600" dirty="0"/>
          </a:p>
          <a:p>
            <a:pPr marL="457200" indent="-457200">
              <a:buAutoNum type="arabicPeriod"/>
            </a:pPr>
            <a:r>
              <a:rPr lang="en-US" sz="1600" b="1" dirty="0"/>
              <a:t>Hu, X.-M.</a:t>
            </a:r>
            <a:r>
              <a:rPr lang="en-US" sz="1600" dirty="0"/>
              <a:t>, and M. </a:t>
            </a:r>
            <a:r>
              <a:rPr lang="en-US" sz="1600" dirty="0" err="1"/>
              <a:t>Xue</a:t>
            </a:r>
            <a:r>
              <a:rPr lang="en-US" sz="1600" dirty="0"/>
              <a:t> (2016), </a:t>
            </a:r>
            <a:r>
              <a:rPr lang="en-US" sz="1600" dirty="0">
                <a:hlinkClick r:id="rId7"/>
              </a:rPr>
              <a:t>Influence of synoptic sea breeze fronts on the urban heat island intensity in Dallas-Fort Worth, Texas</a:t>
            </a:r>
            <a:r>
              <a:rPr lang="en-US" sz="1600" dirty="0"/>
              <a:t>, </a:t>
            </a:r>
            <a:r>
              <a:rPr lang="en-US" sz="1600" i="1" dirty="0"/>
              <a:t>Mon. </a:t>
            </a:r>
            <a:r>
              <a:rPr lang="en-US" sz="1600" i="1" dirty="0" err="1"/>
              <a:t>Wea</a:t>
            </a:r>
            <a:r>
              <a:rPr lang="en-US" sz="1600" i="1" dirty="0"/>
              <a:t>. Rev.</a:t>
            </a:r>
            <a:r>
              <a:rPr lang="en-US" sz="1600" dirty="0"/>
              <a:t>, doi:</a:t>
            </a:r>
            <a:r>
              <a:rPr lang="en-US" sz="1600" dirty="0">
                <a:hlinkClick r:id="rId8"/>
              </a:rPr>
              <a:t>10.1175/MWR-D-15-0201.1</a:t>
            </a:r>
            <a:r>
              <a:rPr lang="en-US" sz="1600" dirty="0"/>
              <a:t>. </a:t>
            </a:r>
            <a:r>
              <a:rPr lang="en-US" sz="1600" b="1" dirty="0"/>
              <a:t> </a:t>
            </a:r>
          </a:p>
          <a:p>
            <a:pPr marL="457200" indent="-457200">
              <a:buAutoNum type="arabicPeriod"/>
            </a:pPr>
            <a:r>
              <a:rPr lang="en-US" sz="1600" b="1" dirty="0"/>
              <a:t>Hu, X.-M.</a:t>
            </a:r>
            <a:r>
              <a:rPr lang="en-US" sz="1600" dirty="0"/>
              <a:t>, M. Xue, and X. Li (2019), </a:t>
            </a:r>
            <a:r>
              <a:rPr lang="en-US" sz="1600" dirty="0">
                <a:hlinkClick r:id="rId9"/>
              </a:rPr>
              <a:t>The Use of High-Resolution Sounding Data to Evaluate and Optimize NonLocal PBL Schemes for Simulating the Slightly Stable Upper Convective Boundary Layer</a:t>
            </a:r>
            <a:r>
              <a:rPr lang="en-US" sz="1600" dirty="0"/>
              <a:t>. </a:t>
            </a:r>
            <a:r>
              <a:rPr lang="en-US" sz="1600" i="1" dirty="0"/>
              <a:t>Mon. Wea. Rev.</a:t>
            </a:r>
            <a:r>
              <a:rPr lang="en-US" sz="1600" dirty="0"/>
              <a:t>, doi:</a:t>
            </a:r>
            <a:r>
              <a:rPr lang="en-US" sz="1600" dirty="0">
                <a:hlinkClick r:id="rId10"/>
              </a:rPr>
              <a:t>10.1175/MWR-D-19-0085.1</a:t>
            </a:r>
            <a:r>
              <a:rPr lang="en-US" sz="1600" dirty="0">
                <a:hlinkClick r:id="rId11"/>
              </a:rPr>
              <a:t>.</a:t>
            </a:r>
            <a:endParaRPr lang="en-US" sz="1600" b="1" dirty="0"/>
          </a:p>
          <a:p>
            <a:pPr marL="457200" indent="-457200">
              <a:buFont typeface="Arial" charset="0"/>
              <a:buAutoNum type="arabicPeriod"/>
            </a:pPr>
            <a:r>
              <a:rPr lang="en-US" sz="1600" b="1" dirty="0"/>
              <a:t>Hu, X.-</a:t>
            </a:r>
            <a:r>
              <a:rPr lang="en-US" sz="1600" b="1" dirty="0" err="1"/>
              <a:t>M.</a:t>
            </a:r>
            <a:r>
              <a:rPr lang="en-US" sz="1600" dirty="0" err="1"/>
              <a:t>,Li</a:t>
            </a:r>
            <a:r>
              <a:rPr lang="en-US" sz="1600" dirty="0"/>
              <a:t>, X., Zhou, B., &amp; Xue, M. (2024). </a:t>
            </a:r>
            <a:r>
              <a:rPr lang="en-US" sz="1600" dirty="0">
                <a:hlinkClick r:id="rId12"/>
              </a:rPr>
              <a:t>Air Pollution Meteorology</a:t>
            </a:r>
            <a:r>
              <a:rPr lang="en-US" sz="1600" dirty="0"/>
              <a:t>. </a:t>
            </a:r>
            <a:r>
              <a:rPr lang="en-US" sz="1600" i="1" dirty="0"/>
              <a:t>Reference Module in Earth Systems and Environmental Sciences: Elsevier</a:t>
            </a:r>
            <a:r>
              <a:rPr lang="en-US" sz="1600" dirty="0"/>
              <a:t>. doi:</a:t>
            </a:r>
            <a:r>
              <a:rPr lang="en-US" sz="1600" dirty="0">
                <a:hlinkClick r:id="rId12"/>
              </a:rPr>
              <a:t>10.1016/B978-0-323-96026-7.00021-7</a:t>
            </a:r>
            <a:r>
              <a:rPr lang="en-US" sz="1600" dirty="0"/>
              <a:t> </a:t>
            </a:r>
            <a:r>
              <a:rPr lang="en-US" sz="1600" dirty="0">
                <a:hlinkClick r:id="rId13"/>
              </a:rPr>
              <a:t>.</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7F7E-CA1B-E548-ADF4-C8F6B43616FA}"/>
              </a:ext>
            </a:extLst>
          </p:cNvPr>
          <p:cNvSpPr>
            <a:spLocks noGrp="1"/>
          </p:cNvSpPr>
          <p:nvPr>
            <p:ph type="title"/>
          </p:nvPr>
        </p:nvSpPr>
        <p:spPr/>
        <p:txBody>
          <a:bodyPr/>
          <a:lstStyle/>
          <a:p>
            <a:r>
              <a:rPr lang="en-US" dirty="0">
                <a:solidFill>
                  <a:srgbClr val="3333FF"/>
                </a:solidFill>
              </a:rPr>
              <a:t>Daytime boundary layer structure</a:t>
            </a:r>
          </a:p>
        </p:txBody>
      </p:sp>
      <p:sp>
        <p:nvSpPr>
          <p:cNvPr id="10" name="Rectangle 9">
            <a:extLst>
              <a:ext uri="{FF2B5EF4-FFF2-40B4-BE49-F238E27FC236}">
                <a16:creationId xmlns:a16="http://schemas.microsoft.com/office/drawing/2014/main" id="{4DCA12DA-14A6-1948-9502-E53CC70381E0}"/>
              </a:ext>
            </a:extLst>
          </p:cNvPr>
          <p:cNvSpPr/>
          <p:nvPr/>
        </p:nvSpPr>
        <p:spPr>
          <a:xfrm>
            <a:off x="1752600" y="5562600"/>
            <a:ext cx="4942379" cy="369332"/>
          </a:xfrm>
          <a:prstGeom prst="rect">
            <a:avLst/>
          </a:prstGeom>
        </p:spPr>
        <p:txBody>
          <a:bodyPr wrap="none">
            <a:spAutoFit/>
          </a:bodyPr>
          <a:lstStyle/>
          <a:p>
            <a:r>
              <a:rPr lang="en-US" dirty="0">
                <a:solidFill>
                  <a:srgbClr val="3333FF"/>
                </a:solidFill>
              </a:rPr>
              <a:t>Aircraft sounding over Lincoln (Hu et al., 2020)</a:t>
            </a:r>
          </a:p>
        </p:txBody>
      </p:sp>
      <p:pic>
        <p:nvPicPr>
          <p:cNvPr id="3" name="Picture 2">
            <a:extLst>
              <a:ext uri="{FF2B5EF4-FFF2-40B4-BE49-F238E27FC236}">
                <a16:creationId xmlns:a16="http://schemas.microsoft.com/office/drawing/2014/main" id="{2187F7A5-7EDC-E74F-AAD9-8BA84241B3B0}"/>
              </a:ext>
            </a:extLst>
          </p:cNvPr>
          <p:cNvPicPr>
            <a:picLocks noChangeAspect="1"/>
          </p:cNvPicPr>
          <p:nvPr/>
        </p:nvPicPr>
        <p:blipFill>
          <a:blip r:embed="rId2"/>
          <a:stretch>
            <a:fillRect/>
          </a:stretch>
        </p:blipFill>
        <p:spPr>
          <a:xfrm>
            <a:off x="1181100" y="1562100"/>
            <a:ext cx="6781800" cy="3733800"/>
          </a:xfrm>
          <a:prstGeom prst="rect">
            <a:avLst/>
          </a:prstGeom>
        </p:spPr>
      </p:pic>
    </p:spTree>
    <p:extLst>
      <p:ext uri="{BB962C8B-B14F-4D97-AF65-F5344CB8AC3E}">
        <p14:creationId xmlns:p14="http://schemas.microsoft.com/office/powerpoint/2010/main" val="1913093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7F7E-CA1B-E548-ADF4-C8F6B43616FA}"/>
              </a:ext>
            </a:extLst>
          </p:cNvPr>
          <p:cNvSpPr>
            <a:spLocks noGrp="1"/>
          </p:cNvSpPr>
          <p:nvPr>
            <p:ph type="title"/>
          </p:nvPr>
        </p:nvSpPr>
        <p:spPr/>
        <p:txBody>
          <a:bodyPr/>
          <a:lstStyle/>
          <a:p>
            <a:r>
              <a:rPr lang="en-US" dirty="0">
                <a:solidFill>
                  <a:srgbClr val="3333FF"/>
                </a:solidFill>
              </a:rPr>
              <a:t>Daytime boundary layer structure</a:t>
            </a:r>
          </a:p>
        </p:txBody>
      </p:sp>
      <p:grpSp>
        <p:nvGrpSpPr>
          <p:cNvPr id="9" name="Group 8">
            <a:extLst>
              <a:ext uri="{FF2B5EF4-FFF2-40B4-BE49-F238E27FC236}">
                <a16:creationId xmlns:a16="http://schemas.microsoft.com/office/drawing/2014/main" id="{1315C5C9-923D-2041-9CBA-86830A04BA13}"/>
              </a:ext>
            </a:extLst>
          </p:cNvPr>
          <p:cNvGrpSpPr/>
          <p:nvPr/>
        </p:nvGrpSpPr>
        <p:grpSpPr>
          <a:xfrm>
            <a:off x="152400" y="1752600"/>
            <a:ext cx="8915400" cy="3810000"/>
            <a:chOff x="-762000" y="1508918"/>
            <a:chExt cx="10436565" cy="3840164"/>
          </a:xfrm>
        </p:grpSpPr>
        <p:pic>
          <p:nvPicPr>
            <p:cNvPr id="8" name="Picture 7">
              <a:extLst>
                <a:ext uri="{FF2B5EF4-FFF2-40B4-BE49-F238E27FC236}">
                  <a16:creationId xmlns:a16="http://schemas.microsoft.com/office/drawing/2014/main" id="{6AF08222-982F-AF41-8785-FC0B617EC57E}"/>
                </a:ext>
              </a:extLst>
            </p:cNvPr>
            <p:cNvPicPr>
              <a:picLocks noChangeAspect="1"/>
            </p:cNvPicPr>
            <p:nvPr/>
          </p:nvPicPr>
          <p:blipFill>
            <a:blip r:embed="rId2"/>
            <a:stretch>
              <a:fillRect/>
            </a:stretch>
          </p:blipFill>
          <p:spPr>
            <a:xfrm>
              <a:off x="5943600" y="1508918"/>
              <a:ext cx="3730965" cy="3840164"/>
            </a:xfrm>
            <a:prstGeom prst="rect">
              <a:avLst/>
            </a:prstGeom>
          </p:spPr>
        </p:pic>
        <p:grpSp>
          <p:nvGrpSpPr>
            <p:cNvPr id="6" name="Group 5">
              <a:extLst>
                <a:ext uri="{FF2B5EF4-FFF2-40B4-BE49-F238E27FC236}">
                  <a16:creationId xmlns:a16="http://schemas.microsoft.com/office/drawing/2014/main" id="{9EE8A1B3-7D4A-A244-8274-F53C7D740739}"/>
                </a:ext>
              </a:extLst>
            </p:cNvPr>
            <p:cNvGrpSpPr/>
            <p:nvPr/>
          </p:nvGrpSpPr>
          <p:grpSpPr>
            <a:xfrm>
              <a:off x="-762000" y="1508918"/>
              <a:ext cx="7239000" cy="3840164"/>
              <a:chOff x="826237" y="1508918"/>
              <a:chExt cx="7239000" cy="3840164"/>
            </a:xfrm>
          </p:grpSpPr>
          <p:pic>
            <p:nvPicPr>
              <p:cNvPr id="5" name="Picture 4">
                <a:extLst>
                  <a:ext uri="{FF2B5EF4-FFF2-40B4-BE49-F238E27FC236}">
                    <a16:creationId xmlns:a16="http://schemas.microsoft.com/office/drawing/2014/main" id="{B328B6B3-C66C-4A48-A790-769688C7D966}"/>
                  </a:ext>
                </a:extLst>
              </p:cNvPr>
              <p:cNvPicPr>
                <a:picLocks noChangeAspect="1"/>
              </p:cNvPicPr>
              <p:nvPr/>
            </p:nvPicPr>
            <p:blipFill>
              <a:blip r:embed="rId3"/>
              <a:stretch>
                <a:fillRect/>
              </a:stretch>
            </p:blipFill>
            <p:spPr>
              <a:xfrm>
                <a:off x="4188673" y="1508918"/>
                <a:ext cx="3876564" cy="3840164"/>
              </a:xfrm>
              <a:prstGeom prst="rect">
                <a:avLst/>
              </a:prstGeom>
            </p:spPr>
          </p:pic>
          <p:pic>
            <p:nvPicPr>
              <p:cNvPr id="4" name="Picture 3">
                <a:extLst>
                  <a:ext uri="{FF2B5EF4-FFF2-40B4-BE49-F238E27FC236}">
                    <a16:creationId xmlns:a16="http://schemas.microsoft.com/office/drawing/2014/main" id="{2EAA9135-1114-9F45-B7DA-CE1591949A88}"/>
                  </a:ext>
                </a:extLst>
              </p:cNvPr>
              <p:cNvPicPr>
                <a:picLocks noChangeAspect="1"/>
              </p:cNvPicPr>
              <p:nvPr/>
            </p:nvPicPr>
            <p:blipFill>
              <a:blip r:embed="rId4"/>
              <a:stretch>
                <a:fillRect/>
              </a:stretch>
            </p:blipFill>
            <p:spPr>
              <a:xfrm>
                <a:off x="826237" y="1508919"/>
                <a:ext cx="3821963" cy="3840163"/>
              </a:xfrm>
              <a:prstGeom prst="rect">
                <a:avLst/>
              </a:prstGeom>
            </p:spPr>
          </p:pic>
        </p:grpSp>
      </p:grpSp>
      <p:sp>
        <p:nvSpPr>
          <p:cNvPr id="10" name="Rectangle 9">
            <a:extLst>
              <a:ext uri="{FF2B5EF4-FFF2-40B4-BE49-F238E27FC236}">
                <a16:creationId xmlns:a16="http://schemas.microsoft.com/office/drawing/2014/main" id="{4DCA12DA-14A6-1948-9502-E53CC70381E0}"/>
              </a:ext>
            </a:extLst>
          </p:cNvPr>
          <p:cNvSpPr/>
          <p:nvPr/>
        </p:nvSpPr>
        <p:spPr>
          <a:xfrm>
            <a:off x="2600463" y="5712896"/>
            <a:ext cx="4583371" cy="369332"/>
          </a:xfrm>
          <a:prstGeom prst="rect">
            <a:avLst/>
          </a:prstGeom>
        </p:spPr>
        <p:txBody>
          <a:bodyPr wrap="none">
            <a:spAutoFit/>
          </a:bodyPr>
          <a:lstStyle/>
          <a:p>
            <a:r>
              <a:rPr lang="en-US" dirty="0">
                <a:solidFill>
                  <a:srgbClr val="3333FF"/>
                </a:solidFill>
              </a:rPr>
              <a:t>Profiles over Beltsville (Hu et al., 2012, AE)</a:t>
            </a:r>
          </a:p>
        </p:txBody>
      </p:sp>
    </p:spTree>
    <p:extLst>
      <p:ext uri="{BB962C8B-B14F-4D97-AF65-F5344CB8AC3E}">
        <p14:creationId xmlns:p14="http://schemas.microsoft.com/office/powerpoint/2010/main" val="3236034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E39A8-6C37-214E-8005-F3298FADCD13}"/>
              </a:ext>
            </a:extLst>
          </p:cNvPr>
          <p:cNvSpPr>
            <a:spLocks noGrp="1"/>
          </p:cNvSpPr>
          <p:nvPr>
            <p:ph type="title"/>
          </p:nvPr>
        </p:nvSpPr>
        <p:spPr/>
        <p:txBody>
          <a:bodyPr/>
          <a:lstStyle/>
          <a:p>
            <a:r>
              <a:rPr lang="en-US" dirty="0">
                <a:solidFill>
                  <a:srgbClr val="3333FF"/>
                </a:solidFill>
              </a:rPr>
              <a:t>Daytime boundary layer structure</a:t>
            </a:r>
            <a:endParaRPr lang="en-US" dirty="0"/>
          </a:p>
        </p:txBody>
      </p:sp>
      <p:grpSp>
        <p:nvGrpSpPr>
          <p:cNvPr id="7" name="Group 6">
            <a:extLst>
              <a:ext uri="{FF2B5EF4-FFF2-40B4-BE49-F238E27FC236}">
                <a16:creationId xmlns:a16="http://schemas.microsoft.com/office/drawing/2014/main" id="{78E4422D-C14B-E04A-B60F-DF1DA882021B}"/>
              </a:ext>
            </a:extLst>
          </p:cNvPr>
          <p:cNvGrpSpPr/>
          <p:nvPr/>
        </p:nvGrpSpPr>
        <p:grpSpPr>
          <a:xfrm>
            <a:off x="152400" y="1874838"/>
            <a:ext cx="8807961" cy="3535362"/>
            <a:chOff x="-425961" y="1417638"/>
            <a:chExt cx="9950961" cy="3675570"/>
          </a:xfrm>
        </p:grpSpPr>
        <p:pic>
          <p:nvPicPr>
            <p:cNvPr id="6" name="Picture 5">
              <a:extLst>
                <a:ext uri="{FF2B5EF4-FFF2-40B4-BE49-F238E27FC236}">
                  <a16:creationId xmlns:a16="http://schemas.microsoft.com/office/drawing/2014/main" id="{DFEB8988-5EF3-5B4E-88B3-4A2DE1ADE06C}"/>
                </a:ext>
              </a:extLst>
            </p:cNvPr>
            <p:cNvPicPr>
              <a:picLocks noChangeAspect="1"/>
            </p:cNvPicPr>
            <p:nvPr/>
          </p:nvPicPr>
          <p:blipFill>
            <a:blip r:embed="rId2"/>
            <a:stretch>
              <a:fillRect/>
            </a:stretch>
          </p:blipFill>
          <p:spPr>
            <a:xfrm>
              <a:off x="5971408" y="1417638"/>
              <a:ext cx="3553592" cy="3657600"/>
            </a:xfrm>
            <a:prstGeom prst="rect">
              <a:avLst/>
            </a:prstGeom>
          </p:spPr>
        </p:pic>
        <p:pic>
          <p:nvPicPr>
            <p:cNvPr id="5" name="Picture 4">
              <a:extLst>
                <a:ext uri="{FF2B5EF4-FFF2-40B4-BE49-F238E27FC236}">
                  <a16:creationId xmlns:a16="http://schemas.microsoft.com/office/drawing/2014/main" id="{FFF327E8-ECFB-BB4D-BFF9-EDC0E60C096D}"/>
                </a:ext>
              </a:extLst>
            </p:cNvPr>
            <p:cNvPicPr>
              <a:picLocks noChangeAspect="1"/>
            </p:cNvPicPr>
            <p:nvPr/>
          </p:nvPicPr>
          <p:blipFill>
            <a:blip r:embed="rId3"/>
            <a:stretch>
              <a:fillRect/>
            </a:stretch>
          </p:blipFill>
          <p:spPr>
            <a:xfrm>
              <a:off x="2743200" y="1434386"/>
              <a:ext cx="3692270" cy="3657600"/>
            </a:xfrm>
            <a:prstGeom prst="rect">
              <a:avLst/>
            </a:prstGeom>
          </p:spPr>
        </p:pic>
        <p:pic>
          <p:nvPicPr>
            <p:cNvPr id="4" name="Picture 3">
              <a:extLst>
                <a:ext uri="{FF2B5EF4-FFF2-40B4-BE49-F238E27FC236}">
                  <a16:creationId xmlns:a16="http://schemas.microsoft.com/office/drawing/2014/main" id="{F4704A95-2DE8-6245-8719-7BFC6C1F9CC6}"/>
                </a:ext>
              </a:extLst>
            </p:cNvPr>
            <p:cNvPicPr>
              <a:picLocks noChangeAspect="1"/>
            </p:cNvPicPr>
            <p:nvPr/>
          </p:nvPicPr>
          <p:blipFill>
            <a:blip r:embed="rId4"/>
            <a:stretch>
              <a:fillRect/>
            </a:stretch>
          </p:blipFill>
          <p:spPr>
            <a:xfrm>
              <a:off x="-425961" y="1435608"/>
              <a:ext cx="3640265" cy="3657600"/>
            </a:xfrm>
            <a:prstGeom prst="rect">
              <a:avLst/>
            </a:prstGeom>
          </p:spPr>
        </p:pic>
      </p:grpSp>
      <p:sp>
        <p:nvSpPr>
          <p:cNvPr id="8" name="Rectangle 7">
            <a:extLst>
              <a:ext uri="{FF2B5EF4-FFF2-40B4-BE49-F238E27FC236}">
                <a16:creationId xmlns:a16="http://schemas.microsoft.com/office/drawing/2014/main" id="{3D841656-1784-204B-951A-AA5D6DEB49EA}"/>
              </a:ext>
            </a:extLst>
          </p:cNvPr>
          <p:cNvSpPr/>
          <p:nvPr/>
        </p:nvSpPr>
        <p:spPr>
          <a:xfrm>
            <a:off x="2363671" y="5437392"/>
            <a:ext cx="4416658" cy="369332"/>
          </a:xfrm>
          <a:prstGeom prst="rect">
            <a:avLst/>
          </a:prstGeom>
        </p:spPr>
        <p:txBody>
          <a:bodyPr wrap="none">
            <a:spAutoFit/>
          </a:bodyPr>
          <a:lstStyle/>
          <a:p>
            <a:r>
              <a:rPr lang="en-US" dirty="0"/>
              <a:t>Hu et al., 2012, </a:t>
            </a:r>
            <a:r>
              <a:rPr lang="en-US" i="1" dirty="0"/>
              <a:t>Atmospheric Environment</a:t>
            </a:r>
          </a:p>
        </p:txBody>
      </p:sp>
      <p:sp>
        <p:nvSpPr>
          <p:cNvPr id="9" name="Rectangle 8">
            <a:extLst>
              <a:ext uri="{FF2B5EF4-FFF2-40B4-BE49-F238E27FC236}">
                <a16:creationId xmlns:a16="http://schemas.microsoft.com/office/drawing/2014/main" id="{88D495C4-1789-0942-BC20-3BBD211B3E37}"/>
              </a:ext>
            </a:extLst>
          </p:cNvPr>
          <p:cNvSpPr/>
          <p:nvPr/>
        </p:nvSpPr>
        <p:spPr>
          <a:xfrm>
            <a:off x="885378" y="6008132"/>
            <a:ext cx="6125021" cy="646331"/>
          </a:xfrm>
          <a:prstGeom prst="rect">
            <a:avLst/>
          </a:prstGeom>
        </p:spPr>
        <p:txBody>
          <a:bodyPr wrap="square">
            <a:spAutoFit/>
          </a:bodyPr>
          <a:lstStyle/>
          <a:p>
            <a:r>
              <a:rPr lang="en-US" dirty="0">
                <a:solidFill>
                  <a:srgbClr val="FF0000"/>
                </a:solidFill>
              </a:rPr>
              <a:t>PBLH is most critical for pollutant dispersion</a:t>
            </a:r>
          </a:p>
          <a:p>
            <a:r>
              <a:rPr lang="en-US" dirty="0">
                <a:solidFill>
                  <a:srgbClr val="FF0000"/>
                </a:solidFill>
              </a:rPr>
              <a:t>Temperature inversion is not really important</a:t>
            </a:r>
          </a:p>
        </p:txBody>
      </p:sp>
    </p:spTree>
    <p:extLst>
      <p:ext uri="{BB962C8B-B14F-4D97-AF65-F5344CB8AC3E}">
        <p14:creationId xmlns:p14="http://schemas.microsoft.com/office/powerpoint/2010/main" val="2324837724"/>
      </p:ext>
    </p:extLst>
  </p:cSld>
  <p:clrMapOvr>
    <a:masterClrMapping/>
  </p:clrMapOvr>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3129</TotalTime>
  <Words>3049</Words>
  <Application>Microsoft Macintosh PowerPoint</Application>
  <PresentationFormat>On-screen Show (4:3)</PresentationFormat>
  <Paragraphs>392</Paragraphs>
  <Slides>65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ＭＳ Ｐゴシック</vt:lpstr>
      <vt:lpstr>宋体</vt:lpstr>
      <vt:lpstr>Arial</vt:lpstr>
      <vt:lpstr>Calibri</vt:lpstr>
      <vt:lpstr>Cambria Math</vt:lpstr>
      <vt:lpstr>Times New Roman</vt:lpstr>
      <vt:lpstr>Wingdings</vt:lpstr>
      <vt:lpstr>Office Theme</vt:lpstr>
      <vt:lpstr>Boundary layer structure and processes, interactions with pollutants/urban </vt:lpstr>
      <vt:lpstr>PowerPoint Presentation</vt:lpstr>
      <vt:lpstr>PowerPoint Presentation</vt:lpstr>
      <vt:lpstr>PowerPoint Presentation</vt:lpstr>
      <vt:lpstr>PowerPoint Presentation</vt:lpstr>
      <vt:lpstr>The “traditional” boundary layer</vt:lpstr>
      <vt:lpstr>Daytime boundary layer structure</vt:lpstr>
      <vt:lpstr>Daytime boundary layer structure</vt:lpstr>
      <vt:lpstr>Daytime boundary layer structure</vt:lpstr>
      <vt:lpstr>Boundary layer structure</vt:lpstr>
      <vt:lpstr>Local static stability in terms of T &amp; ⍬  </vt:lpstr>
      <vt:lpstr>Local static stability in terms of θ  </vt:lpstr>
      <vt:lpstr>Discussion of T and θ  </vt:lpstr>
      <vt:lpstr>Measurements for ABLH determination </vt:lpstr>
      <vt:lpstr>PowerPoint Presentation</vt:lpstr>
      <vt:lpstr>Impact of PBL height on pollutants</vt:lpstr>
      <vt:lpstr>Impact of pollutants on CBLs</vt:lpstr>
      <vt:lpstr>Impact of pollutants on CBLs</vt:lpstr>
      <vt:lpstr>PowerPoint Presentation</vt:lpstr>
      <vt:lpstr>LLJs over the Great Plains</vt:lpstr>
      <vt:lpstr>LLJs over the US eastern coast</vt:lpstr>
      <vt:lpstr>LLJs formation mechanism(1): thermal wind </vt:lpstr>
      <vt:lpstr>LLJs formation mechanism(2): inertial oscillation</vt:lpstr>
      <vt:lpstr>Inertial oscillation:1D WRF results</vt:lpstr>
      <vt:lpstr>PowerPoint Presentation</vt:lpstr>
      <vt:lpstr>The “upside-down” boundary layer</vt:lpstr>
      <vt:lpstr>Upside-down boundary layer, case</vt:lpstr>
      <vt:lpstr>More LLJ/upside-down cases</vt:lpstr>
      <vt:lpstr>Nighttime boundary layer structure: case 1</vt:lpstr>
      <vt:lpstr>Nighttime boundary layer structure: case 2</vt:lpstr>
      <vt:lpstr>PowerPoint Presentation</vt:lpstr>
      <vt:lpstr>PowerPoint Presentation</vt:lpstr>
      <vt:lpstr>Impact of LLJs on O3 in the eastern coast (Hu et al., 2012, 2013a)</vt:lpstr>
      <vt:lpstr>LLJs formation in the eastern coast </vt:lpstr>
      <vt:lpstr>Case study of August 10, 2010, Observation</vt:lpstr>
      <vt:lpstr>Case study of August 10, 2010</vt:lpstr>
      <vt:lpstr>Case study of August 10, 2010, 1D simulations</vt:lpstr>
      <vt:lpstr>Simulated profiles of O3 w/o &amp; with LLJ</vt:lpstr>
      <vt:lpstr>Time-height diagrams of simulated O3</vt:lpstr>
      <vt:lpstr>PowerPoint Presentation</vt:lpstr>
      <vt:lpstr>UHI is prominent during the nighttime</vt:lpstr>
      <vt:lpstr>Factors affecting UHI intensity</vt:lpstr>
      <vt:lpstr>Relationship between LLJs and nocturnal UHI intensity</vt:lpstr>
      <vt:lpstr>Two different episodes</vt:lpstr>
      <vt:lpstr>Two different episodes:  temperature profiles</vt:lpstr>
      <vt:lpstr>Stronger LLJs leads to stronger mixing</vt:lpstr>
      <vt:lpstr>WRF simulation: Different vertical T gradients dictate UHI intensity</vt:lpstr>
      <vt:lpstr>Relationship between inversion strength and UHI intensity</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CAPS, OU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Vertical mixing and O3</dc:title>
  <dc:subject>Vertical mixing; Ozone</dc:subject>
  <dc:creator>Xiaoming Hu</dc:creator>
  <cp:lastModifiedBy>xiaoming Hu</cp:lastModifiedBy>
  <cp:revision>841</cp:revision>
  <cp:lastPrinted>2019-06-17T03:07:31Z</cp:lastPrinted>
  <dcterms:created xsi:type="dcterms:W3CDTF">2009-10-17T17:12:09Z</dcterms:created>
  <dcterms:modified xsi:type="dcterms:W3CDTF">2025-07-15T13:21:37Z</dcterms:modified>
  <cp:category>CAPS science meeting</cp:category>
</cp:coreProperties>
</file>